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9" r:id="rId3"/>
    <p:sldId id="260" r:id="rId4"/>
    <p:sldId id="261" r:id="rId5"/>
    <p:sldId id="262" r:id="rId6"/>
    <p:sldId id="263" r:id="rId7"/>
    <p:sldId id="264" r:id="rId8"/>
    <p:sldId id="265" r:id="rId9"/>
    <p:sldId id="266" r:id="rId10"/>
    <p:sldId id="268" r:id="rId11"/>
    <p:sldId id="267" r:id="rId12"/>
    <p:sldId id="274" r:id="rId13"/>
    <p:sldId id="269" r:id="rId14"/>
    <p:sldId id="271" r:id="rId15"/>
    <p:sldId id="273"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721" autoAdjust="0"/>
    <p:restoredTop sz="98029" autoAdjust="0"/>
  </p:normalViewPr>
  <p:slideViewPr>
    <p:cSldViewPr>
      <p:cViewPr>
        <p:scale>
          <a:sx n="69" d="100"/>
          <a:sy n="69" d="100"/>
        </p:scale>
        <p:origin x="-1530"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4E630-4595-41D8-B147-B6F607348C35}" type="datetimeFigureOut">
              <a:rPr lang="en-US" smtClean="0"/>
              <a:pPr/>
              <a:t>4/1/2020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2CDE71-9531-4F79-BE46-4B9E07C4E2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2CDE71-9531-4F79-BE46-4B9E07C4E2F7}"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DABD7E-2312-4CD4-9847-09945760CC90}"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DABD7E-2312-4CD4-9847-09945760CC90}"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DABD7E-2312-4CD4-9847-09945760CC90}"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DABD7E-2312-4CD4-9847-09945760CC90}"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DABD7E-2312-4CD4-9847-09945760CC90}" type="datetimeFigureOut">
              <a:rPr lang="en-US" smtClean="0"/>
              <a:pPr/>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DABD7E-2312-4CD4-9847-09945760CC90}" type="datetimeFigureOut">
              <a:rPr lang="en-US" smtClean="0"/>
              <a:pPr/>
              <a:t>4/1/2020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ABD7E-2312-4CD4-9847-09945760CC90}" type="datetimeFigureOut">
              <a:rPr lang="en-US" smtClean="0"/>
              <a:pPr/>
              <a:t>4/1/2020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DABD7E-2312-4CD4-9847-09945760CC90}"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DABD7E-2312-4CD4-9847-09945760CC90}"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DABD7E-2312-4CD4-9847-09945760CC90}"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DABD7E-2312-4CD4-9847-09945760CC90}"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A981-2859-41C4-8295-2C3059E2C8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ABD7E-2312-4CD4-9847-09945760CC90}" type="datetimeFigureOut">
              <a:rPr lang="en-US" smtClean="0"/>
              <a:pPr/>
              <a:t>4/1/2020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3A981-2859-41C4-8295-2C3059E2C8C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1"/>
          </a:lnRef>
          <a:fillRef idx="3">
            <a:schemeClr val="accent1"/>
          </a:fillRef>
          <a:effectRef idx="2">
            <a:schemeClr val="accent1"/>
          </a:effectRef>
          <a:fontRef idx="minor">
            <a:schemeClr val="lt1"/>
          </a:fontRef>
        </p:style>
        <p:txBody>
          <a:bodyPr/>
          <a:lstStyle/>
          <a:p>
            <a:r>
              <a:rPr lang="en-US" dirty="0" smtClean="0"/>
              <a:t>Partnership Accounts-Piecemeal Distribution</a:t>
            </a:r>
            <a:endParaRPr lang="en-US" dirty="0"/>
          </a:p>
        </p:txBody>
      </p:sp>
      <p:sp>
        <p:nvSpPr>
          <p:cNvPr id="3" name="Subtitle 2"/>
          <p:cNvSpPr>
            <a:spLocks noGrp="1"/>
          </p:cNvSpPr>
          <p:nvPr>
            <p:ph type="subTitle" idx="1"/>
          </p:nvPr>
        </p:nvSpPr>
        <p:spPr>
          <a:xfrm>
            <a:off x="685800" y="3886200"/>
            <a:ext cx="7848600" cy="17526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r>
              <a:rPr lang="en-US" dirty="0" smtClean="0">
                <a:solidFill>
                  <a:schemeClr val="tx1">
                    <a:lumMod val="95000"/>
                    <a:lumOff val="5000"/>
                  </a:schemeClr>
                </a:solidFill>
              </a:rPr>
              <a:t>Ms. </a:t>
            </a:r>
            <a:r>
              <a:rPr lang="en-US" dirty="0" err="1" smtClean="0">
                <a:solidFill>
                  <a:schemeClr val="tx1">
                    <a:lumMod val="95000"/>
                    <a:lumOff val="5000"/>
                  </a:schemeClr>
                </a:solidFill>
              </a:rPr>
              <a:t>Meenakshi</a:t>
            </a:r>
            <a:endParaRPr lang="en-US" dirty="0" smtClean="0">
              <a:solidFill>
                <a:schemeClr val="tx1">
                  <a:lumMod val="95000"/>
                  <a:lumOff val="5000"/>
                </a:schemeClr>
              </a:solidFill>
            </a:endParaRPr>
          </a:p>
          <a:p>
            <a:r>
              <a:rPr lang="en-US" dirty="0" smtClean="0">
                <a:solidFill>
                  <a:schemeClr val="tx1">
                    <a:lumMod val="95000"/>
                    <a:lumOff val="5000"/>
                  </a:schemeClr>
                </a:solidFill>
              </a:rPr>
              <a:t>Assistant Professor</a:t>
            </a:r>
          </a:p>
          <a:p>
            <a:r>
              <a:rPr lang="en-US" dirty="0" smtClean="0">
                <a:solidFill>
                  <a:schemeClr val="tx1">
                    <a:lumMod val="95000"/>
                    <a:lumOff val="5000"/>
                  </a:schemeClr>
                </a:solidFill>
              </a:rPr>
              <a:t>Commerce Department</a:t>
            </a:r>
          </a:p>
          <a:p>
            <a:r>
              <a:rPr lang="en-US" dirty="0" err="1" smtClean="0">
                <a:solidFill>
                  <a:schemeClr val="tx1">
                    <a:lumMod val="95000"/>
                    <a:lumOff val="5000"/>
                  </a:schemeClr>
                </a:solidFill>
              </a:rPr>
              <a:t>Kanya</a:t>
            </a:r>
            <a:r>
              <a:rPr lang="en-US" dirty="0" smtClean="0">
                <a:solidFill>
                  <a:schemeClr val="tx1">
                    <a:lumMod val="95000"/>
                    <a:lumOff val="5000"/>
                  </a:schemeClr>
                </a:solidFill>
              </a:rPr>
              <a:t>  </a:t>
            </a:r>
            <a:r>
              <a:rPr lang="en-US" dirty="0" err="1" smtClean="0">
                <a:solidFill>
                  <a:schemeClr val="tx1">
                    <a:lumMod val="95000"/>
                    <a:lumOff val="5000"/>
                  </a:schemeClr>
                </a:solidFill>
              </a:rPr>
              <a:t>Mahavidyalaya</a:t>
            </a:r>
            <a:r>
              <a:rPr lang="en-US" dirty="0" smtClean="0">
                <a:solidFill>
                  <a:schemeClr val="tx1">
                    <a:lumMod val="95000"/>
                    <a:lumOff val="5000"/>
                  </a:schemeClr>
                </a:solidFill>
              </a:rPr>
              <a:t> </a:t>
            </a:r>
            <a:r>
              <a:rPr lang="en-US" dirty="0" err="1" smtClean="0">
                <a:solidFill>
                  <a:schemeClr val="tx1">
                    <a:lumMod val="95000"/>
                    <a:lumOff val="5000"/>
                  </a:schemeClr>
                </a:solidFill>
              </a:rPr>
              <a:t>Kharkhoda</a:t>
            </a:r>
            <a:endParaRPr lang="en-US" dirty="0">
              <a:solidFill>
                <a:schemeClr val="tx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style>
          <a:lnRef idx="1">
            <a:schemeClr val="accent1"/>
          </a:lnRef>
          <a:fillRef idx="3">
            <a:schemeClr val="accent1"/>
          </a:fillRef>
          <a:effectRef idx="2">
            <a:schemeClr val="accent1"/>
          </a:effectRef>
          <a:fontRef idx="minor">
            <a:schemeClr val="lt1"/>
          </a:fontRef>
        </p:style>
        <p:txBody>
          <a:bodyPr>
            <a:normAutofit fontScale="90000"/>
          </a:bodyPr>
          <a:lstStyle/>
          <a:p>
            <a:r>
              <a:rPr lang="en-US" dirty="0" smtClean="0"/>
              <a:t>Introduction of Piecemeal Distribution</a:t>
            </a:r>
            <a:endParaRPr lang="en-US" dirty="0"/>
          </a:p>
        </p:txBody>
      </p:sp>
      <p:sp>
        <p:nvSpPr>
          <p:cNvPr id="3" name="Content Placeholder 2"/>
          <p:cNvSpPr>
            <a:spLocks noGrp="1"/>
          </p:cNvSpPr>
          <p:nvPr>
            <p:ph idx="1"/>
          </p:nvPr>
        </p:nvSpPr>
        <p:spPr>
          <a:xfrm>
            <a:off x="457200" y="1295400"/>
            <a:ext cx="8229600" cy="53340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buFont typeface="Wingdings" pitchFamily="2" charset="2"/>
              <a:buChar char="v"/>
            </a:pPr>
            <a:r>
              <a:rPr lang="en-US" dirty="0" smtClean="0"/>
              <a:t>The assumption that all assets are realized immediately on the date of dissolution and all the liabilities are paid on that date is unrealistic. In actual practice, assets are realized gradually and cash is distributed among different parties as and when realized. There may be  a  gap of few months between the realization of two assets. Hence, </a:t>
            </a:r>
            <a:r>
              <a:rPr lang="en-US" dirty="0" smtClean="0">
                <a:solidFill>
                  <a:srgbClr val="FF0000"/>
                </a:solidFill>
              </a:rPr>
              <a:t>final result </a:t>
            </a:r>
            <a:r>
              <a:rPr lang="en-US" dirty="0" smtClean="0"/>
              <a:t>(profit or loss on realization) of business is not known till  all assets are realized. In such situation, </a:t>
            </a:r>
            <a:r>
              <a:rPr lang="en-US" dirty="0" smtClean="0">
                <a:solidFill>
                  <a:srgbClr val="FF0000"/>
                </a:solidFill>
              </a:rPr>
              <a:t>piecemeal distribution system is adopted.</a:t>
            </a:r>
          </a:p>
          <a:p>
            <a:pPr algn="just">
              <a:buFont typeface="Wingdings" pitchFamily="2" charset="2"/>
              <a:buChar char="v"/>
            </a:pPr>
            <a:r>
              <a:rPr lang="en-US" dirty="0" smtClean="0"/>
              <a:t> As per this system first, </a:t>
            </a:r>
            <a:r>
              <a:rPr lang="en-US" dirty="0" smtClean="0">
                <a:solidFill>
                  <a:srgbClr val="FF0000"/>
                </a:solidFill>
              </a:rPr>
              <a:t>all creditors/outside liabilities are paid</a:t>
            </a:r>
            <a:r>
              <a:rPr lang="en-US" dirty="0" smtClean="0"/>
              <a:t>, then </a:t>
            </a:r>
            <a:r>
              <a:rPr lang="en-US" dirty="0" smtClean="0">
                <a:solidFill>
                  <a:srgbClr val="FF0000"/>
                </a:solidFill>
              </a:rPr>
              <a:t>loans given by the partners</a:t>
            </a:r>
            <a:r>
              <a:rPr lang="en-US" dirty="0" smtClean="0"/>
              <a:t> are returned and then if cash is realized further it would be distributed  immediately among partners without waiting for the completion of all realizations.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Continues…</a:t>
            </a:r>
            <a:endParaRPr lang="en-US" dirty="0"/>
          </a:p>
        </p:txBody>
      </p:sp>
      <p:sp>
        <p:nvSpPr>
          <p:cNvPr id="3" name="Content Placeholder 2"/>
          <p:cNvSpPr>
            <a:spLocks noGrp="1"/>
          </p:cNvSpPr>
          <p:nvPr>
            <p:ph idx="1"/>
          </p:nvPr>
        </p:nvSpPr>
        <p:spPr>
          <a:xfrm>
            <a:off x="457200" y="838200"/>
            <a:ext cx="8229600" cy="5791200"/>
          </a:xfrm>
        </p:spPr>
        <p:style>
          <a:lnRef idx="1">
            <a:schemeClr val="accent1"/>
          </a:lnRef>
          <a:fillRef idx="2">
            <a:schemeClr val="accent1"/>
          </a:fillRef>
          <a:effectRef idx="1">
            <a:schemeClr val="accent1"/>
          </a:effectRef>
          <a:fontRef idx="minor">
            <a:schemeClr val="dk1"/>
          </a:fontRef>
        </p:style>
        <p:txBody>
          <a:bodyPr/>
          <a:lstStyle/>
          <a:p>
            <a:pPr algn="just"/>
            <a:r>
              <a:rPr lang="en-US" dirty="0" smtClean="0"/>
              <a:t>The difficulty is </a:t>
            </a:r>
            <a:r>
              <a:rPr lang="en-US" dirty="0" smtClean="0">
                <a:solidFill>
                  <a:srgbClr val="FF0000"/>
                </a:solidFill>
              </a:rPr>
              <a:t>how to distribute </a:t>
            </a:r>
            <a:r>
              <a:rPr lang="en-US" dirty="0" smtClean="0"/>
              <a:t>the available  cash among the partners without ascertainment of profit or loss on realization. And the same can not be ascertained until all assets are realized. </a:t>
            </a:r>
          </a:p>
          <a:p>
            <a:pPr algn="just"/>
            <a:r>
              <a:rPr lang="en-US" dirty="0" smtClean="0"/>
              <a:t>In such situation, any of the following </a:t>
            </a:r>
            <a:r>
              <a:rPr lang="en-US" dirty="0" smtClean="0">
                <a:solidFill>
                  <a:srgbClr val="FF0000"/>
                </a:solidFill>
              </a:rPr>
              <a:t>methods</a:t>
            </a:r>
            <a:r>
              <a:rPr lang="en-US" dirty="0" smtClean="0"/>
              <a:t> may be adopted for payment to partners.</a:t>
            </a:r>
          </a:p>
          <a:p>
            <a:pPr algn="just"/>
            <a:endParaRPr lang="en-US" dirty="0" smtClean="0"/>
          </a:p>
          <a:p>
            <a:pPr algn="just"/>
            <a:endParaRPr lang="en-US" dirty="0" smtClean="0"/>
          </a:p>
          <a:p>
            <a:pPr algn="just">
              <a:buNone/>
            </a:pPr>
            <a:endParaRPr lang="en-US" dirty="0"/>
          </a:p>
        </p:txBody>
      </p:sp>
      <p:cxnSp>
        <p:nvCxnSpPr>
          <p:cNvPr id="5" name="Straight Arrow Connector 4"/>
          <p:cNvCxnSpPr/>
          <p:nvPr/>
        </p:nvCxnSpPr>
        <p:spPr>
          <a:xfrm rot="10800000" flipV="1">
            <a:off x="3124200" y="4343400"/>
            <a:ext cx="16764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724400" y="4343400"/>
            <a:ext cx="9906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371600" y="5257800"/>
            <a:ext cx="3276600" cy="9144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Proportionate Capital Method/ Surplus Capital method</a:t>
            </a:r>
            <a:endParaRPr lang="en-US" sz="2000" dirty="0"/>
          </a:p>
        </p:txBody>
      </p:sp>
      <p:sp>
        <p:nvSpPr>
          <p:cNvPr id="11" name="Rectangle 10"/>
          <p:cNvSpPr/>
          <p:nvPr/>
        </p:nvSpPr>
        <p:spPr>
          <a:xfrm>
            <a:off x="5257800" y="5257800"/>
            <a:ext cx="3200400" cy="9144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Maximum Loss Method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9906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200" dirty="0" smtClean="0"/>
              <a:t>Proportionate Capital Method</a:t>
            </a:r>
            <a:endParaRPr lang="en-US" sz="3200" dirty="0"/>
          </a:p>
        </p:txBody>
      </p:sp>
      <p:sp>
        <p:nvSpPr>
          <p:cNvPr id="3" name="Content Placeholder 2"/>
          <p:cNvSpPr>
            <a:spLocks noGrp="1"/>
          </p:cNvSpPr>
          <p:nvPr>
            <p:ph idx="1"/>
          </p:nvPr>
        </p:nvSpPr>
        <p:spPr>
          <a:xfrm>
            <a:off x="228600" y="1219200"/>
            <a:ext cx="8763000" cy="5486400"/>
          </a:xfrm>
        </p:spPr>
        <p:txBody>
          <a:bodyPr>
            <a:normAutofit lnSpcReduction="10000"/>
          </a:bodyPr>
          <a:lstStyle/>
          <a:p>
            <a:pPr algn="just">
              <a:buNone/>
            </a:pPr>
            <a:r>
              <a:rPr lang="en-US" sz="2800" dirty="0" smtClean="0">
                <a:solidFill>
                  <a:srgbClr val="FF0000"/>
                </a:solidFill>
              </a:rPr>
              <a:t>I  </a:t>
            </a:r>
            <a:r>
              <a:rPr lang="en-US" sz="2800" dirty="0" smtClean="0"/>
              <a:t>In this method, the capitals of partners are adjusted in their profit sharing ratio. (This is done by taking one partner’s capital as base.) </a:t>
            </a:r>
          </a:p>
          <a:p>
            <a:pPr algn="just">
              <a:buNone/>
            </a:pPr>
            <a:r>
              <a:rPr lang="en-US" sz="2800" dirty="0" smtClean="0">
                <a:solidFill>
                  <a:srgbClr val="FF0000"/>
                </a:solidFill>
              </a:rPr>
              <a:t>II  </a:t>
            </a:r>
            <a:r>
              <a:rPr lang="en-US" sz="2800" dirty="0" smtClean="0">
                <a:solidFill>
                  <a:schemeClr val="tx1">
                    <a:lumMod val="95000"/>
                    <a:lumOff val="5000"/>
                  </a:schemeClr>
                </a:solidFill>
              </a:rPr>
              <a:t>The partner whose capital is in </a:t>
            </a:r>
            <a:r>
              <a:rPr lang="en-US" sz="2800" dirty="0" smtClean="0">
                <a:solidFill>
                  <a:srgbClr val="FF0000"/>
                </a:solidFill>
              </a:rPr>
              <a:t>excess </a:t>
            </a:r>
            <a:r>
              <a:rPr lang="en-US" sz="2800" dirty="0" smtClean="0">
                <a:solidFill>
                  <a:schemeClr val="tx1">
                    <a:lumMod val="95000"/>
                    <a:lumOff val="5000"/>
                  </a:schemeClr>
                </a:solidFill>
              </a:rPr>
              <a:t>of others (</a:t>
            </a:r>
            <a:r>
              <a:rPr lang="en-US" sz="2800" i="1" u="sng" dirty="0" smtClean="0">
                <a:solidFill>
                  <a:schemeClr val="tx1">
                    <a:lumMod val="95000"/>
                    <a:lumOff val="5000"/>
                  </a:schemeClr>
                </a:solidFill>
              </a:rPr>
              <a:t>after adjusting in profit sharing ratio</a:t>
            </a:r>
            <a:r>
              <a:rPr lang="en-US" sz="2800" dirty="0" smtClean="0">
                <a:solidFill>
                  <a:schemeClr val="tx1">
                    <a:lumMod val="95000"/>
                    <a:lumOff val="5000"/>
                  </a:schemeClr>
                </a:solidFill>
              </a:rPr>
              <a:t>) is refunded his excess capital.</a:t>
            </a:r>
          </a:p>
          <a:p>
            <a:pPr algn="just">
              <a:buNone/>
            </a:pPr>
            <a:r>
              <a:rPr lang="en-US" sz="2800" dirty="0" smtClean="0">
                <a:solidFill>
                  <a:srgbClr val="FF0000"/>
                </a:solidFill>
              </a:rPr>
              <a:t>III </a:t>
            </a:r>
            <a:r>
              <a:rPr lang="en-US" sz="2800" dirty="0" smtClean="0">
                <a:solidFill>
                  <a:schemeClr val="tx1">
                    <a:lumMod val="95000"/>
                    <a:lumOff val="5000"/>
                  </a:schemeClr>
                </a:solidFill>
              </a:rPr>
              <a:t>After refunding the excess capitals, the capitals will be automatically </a:t>
            </a:r>
            <a:r>
              <a:rPr lang="en-US" sz="2800" dirty="0" smtClean="0">
                <a:solidFill>
                  <a:srgbClr val="FF0000"/>
                </a:solidFill>
              </a:rPr>
              <a:t>left in profit sharing ratio</a:t>
            </a:r>
            <a:r>
              <a:rPr lang="en-US" sz="2800" dirty="0" smtClean="0">
                <a:solidFill>
                  <a:schemeClr val="tx1">
                    <a:lumMod val="95000"/>
                    <a:lumOff val="5000"/>
                  </a:schemeClr>
                </a:solidFill>
              </a:rPr>
              <a:t>. After this , the cash realized from assets will be distributed among all the partners in their profit sharing ratio.</a:t>
            </a:r>
          </a:p>
          <a:p>
            <a:pPr algn="just">
              <a:buNone/>
            </a:pPr>
            <a:r>
              <a:rPr lang="en-US" sz="2800" dirty="0" smtClean="0">
                <a:solidFill>
                  <a:srgbClr val="FF0000"/>
                </a:solidFill>
              </a:rPr>
              <a:t>IV </a:t>
            </a:r>
            <a:r>
              <a:rPr lang="en-US" sz="2800" dirty="0" smtClean="0">
                <a:solidFill>
                  <a:schemeClr val="tx1">
                    <a:lumMod val="95000"/>
                    <a:lumOff val="5000"/>
                  </a:schemeClr>
                </a:solidFill>
              </a:rPr>
              <a:t>The unpaid balance of the capital accounts will represent </a:t>
            </a:r>
            <a:r>
              <a:rPr lang="en-US" sz="2800" dirty="0" smtClean="0">
                <a:solidFill>
                  <a:srgbClr val="FF0000"/>
                </a:solidFill>
              </a:rPr>
              <a:t>loss on realization </a:t>
            </a:r>
            <a:r>
              <a:rPr lang="en-US" sz="2800" dirty="0" smtClean="0">
                <a:solidFill>
                  <a:schemeClr val="tx1">
                    <a:lumMod val="95000"/>
                    <a:lumOff val="5000"/>
                  </a:schemeClr>
                </a:solidFill>
              </a:rPr>
              <a:t>and this loss will be exactly in profit sharing ratio.</a:t>
            </a:r>
          </a:p>
          <a:p>
            <a:pPr algn="just">
              <a:buNone/>
            </a:pPr>
            <a:endParaRPr lang="en-US" dirty="0">
              <a:solidFill>
                <a:schemeClr val="tx1">
                  <a:lumMod val="95000"/>
                  <a:lumOff val="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6397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Illustration </a:t>
            </a:r>
            <a:endParaRPr lang="en-US" dirty="0"/>
          </a:p>
        </p:txBody>
      </p:sp>
      <p:sp>
        <p:nvSpPr>
          <p:cNvPr id="3" name="Content Placeholder 2"/>
          <p:cNvSpPr>
            <a:spLocks noGrp="1"/>
          </p:cNvSpPr>
          <p:nvPr>
            <p:ph idx="1"/>
          </p:nvPr>
        </p:nvSpPr>
        <p:spPr>
          <a:xfrm>
            <a:off x="457200" y="990600"/>
            <a:ext cx="8382000" cy="5562599"/>
          </a:xfrm>
        </p:spPr>
        <p:style>
          <a:lnRef idx="1">
            <a:schemeClr val="accent1"/>
          </a:lnRef>
          <a:fillRef idx="2">
            <a:schemeClr val="accent1"/>
          </a:fillRef>
          <a:effectRef idx="1">
            <a:schemeClr val="accent1"/>
          </a:effectRef>
          <a:fontRef idx="minor">
            <a:schemeClr val="dk1"/>
          </a:fontRef>
        </p:style>
        <p:txBody>
          <a:bodyPr>
            <a:normAutofit/>
          </a:bodyPr>
          <a:lstStyle/>
          <a:p>
            <a:r>
              <a:rPr lang="en-US" sz="2000" dirty="0" smtClean="0"/>
              <a:t>A, B and C were in partnership sharing profits and losses of 3:2:1. The following is their Balance Sheet as at 31</a:t>
            </a:r>
            <a:r>
              <a:rPr lang="en-US" sz="2000" baseline="30000" dirty="0" smtClean="0"/>
              <a:t>st</a:t>
            </a:r>
            <a:r>
              <a:rPr lang="en-US" sz="2000" dirty="0" smtClean="0"/>
              <a:t> Dec.,2014 on which date they dissolved the partnership:</a:t>
            </a:r>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r>
              <a:rPr lang="en-US" sz="2000" dirty="0" smtClean="0"/>
              <a:t> It was agreed to repay the amounts due to the partners as and when the assets are realized.</a:t>
            </a:r>
            <a:endParaRPr lang="en-US" sz="2000" dirty="0"/>
          </a:p>
        </p:txBody>
      </p:sp>
      <p:graphicFrame>
        <p:nvGraphicFramePr>
          <p:cNvPr id="4" name="Table 3"/>
          <p:cNvGraphicFramePr>
            <a:graphicFrameLocks noGrp="1"/>
          </p:cNvGraphicFramePr>
          <p:nvPr/>
        </p:nvGraphicFramePr>
        <p:xfrm>
          <a:off x="685800" y="2057400"/>
          <a:ext cx="8153400" cy="3276600"/>
        </p:xfrm>
        <a:graphic>
          <a:graphicData uri="http://schemas.openxmlformats.org/drawingml/2006/table">
            <a:tbl>
              <a:tblPr firstRow="1" bandRow="1">
                <a:tableStyleId>{5C22544A-7EE6-4342-B048-85BDC9FD1C3A}</a:tableStyleId>
              </a:tblPr>
              <a:tblGrid>
                <a:gridCol w="2533095"/>
                <a:gridCol w="1543605"/>
                <a:gridCol w="2628900"/>
                <a:gridCol w="1447800"/>
              </a:tblGrid>
              <a:tr h="416560">
                <a:tc>
                  <a:txBody>
                    <a:bodyPr/>
                    <a:lstStyle/>
                    <a:p>
                      <a:r>
                        <a:rPr lang="en-US" dirty="0" smtClean="0"/>
                        <a:t>Liabilities</a:t>
                      </a:r>
                      <a:endParaRPr lang="en-US" dirty="0"/>
                    </a:p>
                  </a:txBody>
                  <a:tcPr/>
                </a:tc>
                <a:tc>
                  <a:txBody>
                    <a:bodyPr/>
                    <a:lstStyle/>
                    <a:p>
                      <a:r>
                        <a:rPr lang="en-US" dirty="0" smtClean="0"/>
                        <a:t>Amount (Rs.)</a:t>
                      </a:r>
                      <a:endParaRPr lang="en-US" dirty="0"/>
                    </a:p>
                  </a:txBody>
                  <a:tcPr/>
                </a:tc>
                <a:tc>
                  <a:txBody>
                    <a:bodyPr/>
                    <a:lstStyle/>
                    <a:p>
                      <a:r>
                        <a:rPr lang="en-US" dirty="0" smtClean="0"/>
                        <a:t>Assets</a:t>
                      </a:r>
                      <a:endParaRPr lang="en-US" dirty="0"/>
                    </a:p>
                  </a:txBody>
                  <a:tcPr/>
                </a:tc>
                <a:tc>
                  <a:txBody>
                    <a:bodyPr/>
                    <a:lstStyle/>
                    <a:p>
                      <a:r>
                        <a:rPr lang="en-US" dirty="0" smtClean="0"/>
                        <a:t>Amount (Rs.)</a:t>
                      </a:r>
                      <a:endParaRPr lang="en-US" dirty="0"/>
                    </a:p>
                  </a:txBody>
                  <a:tcPr/>
                </a:tc>
              </a:tr>
              <a:tr h="2291080">
                <a:tc>
                  <a:txBody>
                    <a:bodyPr/>
                    <a:lstStyle/>
                    <a:p>
                      <a:r>
                        <a:rPr lang="en-US" dirty="0" smtClean="0"/>
                        <a:t>Sundry Creditors </a:t>
                      </a:r>
                    </a:p>
                    <a:p>
                      <a:r>
                        <a:rPr lang="en-US" dirty="0" smtClean="0"/>
                        <a:t>A’s Loan </a:t>
                      </a:r>
                    </a:p>
                    <a:p>
                      <a:r>
                        <a:rPr lang="en-US" dirty="0" smtClean="0"/>
                        <a:t>General Reserve </a:t>
                      </a:r>
                    </a:p>
                    <a:p>
                      <a:r>
                        <a:rPr lang="en-US" dirty="0" smtClean="0"/>
                        <a:t>Capitals :</a:t>
                      </a:r>
                    </a:p>
                    <a:p>
                      <a:r>
                        <a:rPr lang="en-US" dirty="0" smtClean="0"/>
                        <a:t>          A                  94,000 </a:t>
                      </a:r>
                    </a:p>
                    <a:p>
                      <a:r>
                        <a:rPr lang="en-US" dirty="0" smtClean="0"/>
                        <a:t>          B                  20,000 </a:t>
                      </a:r>
                    </a:p>
                    <a:p>
                      <a:r>
                        <a:rPr lang="en-US" dirty="0" smtClean="0"/>
                        <a:t>          C                  </a:t>
                      </a:r>
                      <a:r>
                        <a:rPr lang="en-US" u="sng" dirty="0" smtClean="0"/>
                        <a:t>23,000</a:t>
                      </a:r>
                      <a:endParaRPr lang="en-US" u="sng" dirty="0"/>
                    </a:p>
                  </a:txBody>
                  <a:tcPr/>
                </a:tc>
                <a:tc>
                  <a:txBody>
                    <a:bodyPr/>
                    <a:lstStyle/>
                    <a:p>
                      <a:r>
                        <a:rPr lang="en-US" dirty="0" smtClean="0"/>
                        <a:t>25,000 </a:t>
                      </a:r>
                    </a:p>
                    <a:p>
                      <a:r>
                        <a:rPr lang="en-US" dirty="0" smtClean="0"/>
                        <a:t>  8,000 </a:t>
                      </a:r>
                    </a:p>
                    <a:p>
                      <a:r>
                        <a:rPr lang="en-US" dirty="0" smtClean="0"/>
                        <a:t>12,000    </a:t>
                      </a:r>
                    </a:p>
                    <a:p>
                      <a:endParaRPr lang="en-US" dirty="0" smtClean="0"/>
                    </a:p>
                    <a:p>
                      <a:endParaRPr lang="en-US" dirty="0" smtClean="0"/>
                    </a:p>
                    <a:p>
                      <a:endParaRPr lang="en-US" dirty="0" smtClean="0"/>
                    </a:p>
                    <a:p>
                      <a:r>
                        <a:rPr lang="en-US" dirty="0" smtClean="0"/>
                        <a:t>1,37,000</a:t>
                      </a:r>
                      <a:endParaRPr lang="en-US" dirty="0"/>
                    </a:p>
                  </a:txBody>
                  <a:tcPr/>
                </a:tc>
                <a:tc>
                  <a:txBody>
                    <a:bodyPr/>
                    <a:lstStyle/>
                    <a:p>
                      <a:r>
                        <a:rPr lang="en-US" dirty="0" smtClean="0"/>
                        <a:t>Cash  </a:t>
                      </a:r>
                    </a:p>
                    <a:p>
                      <a:r>
                        <a:rPr lang="en-US" dirty="0" smtClean="0"/>
                        <a:t>Debtors </a:t>
                      </a:r>
                    </a:p>
                    <a:p>
                      <a:r>
                        <a:rPr lang="en-US" dirty="0" smtClean="0"/>
                        <a:t>Stock </a:t>
                      </a:r>
                    </a:p>
                    <a:p>
                      <a:r>
                        <a:rPr lang="en-US" dirty="0" smtClean="0"/>
                        <a:t>Fixed Assets</a:t>
                      </a:r>
                      <a:r>
                        <a:rPr lang="en-US" baseline="0" dirty="0" smtClean="0"/>
                        <a:t> </a:t>
                      </a:r>
                      <a:endParaRPr lang="en-US" dirty="0"/>
                    </a:p>
                  </a:txBody>
                  <a:tcPr/>
                </a:tc>
                <a:tc>
                  <a:txBody>
                    <a:bodyPr/>
                    <a:lstStyle/>
                    <a:p>
                      <a:r>
                        <a:rPr lang="en-US" dirty="0" smtClean="0"/>
                        <a:t>  3,000  </a:t>
                      </a:r>
                    </a:p>
                    <a:p>
                      <a:r>
                        <a:rPr lang="en-US" dirty="0" smtClean="0"/>
                        <a:t>34,800 </a:t>
                      </a:r>
                    </a:p>
                    <a:p>
                      <a:r>
                        <a:rPr lang="en-US" dirty="0" smtClean="0"/>
                        <a:t>52,500 </a:t>
                      </a:r>
                    </a:p>
                    <a:p>
                      <a:r>
                        <a:rPr lang="en-US" dirty="0" smtClean="0"/>
                        <a:t>91,700 </a:t>
                      </a:r>
                      <a:endParaRPr lang="en-US" dirty="0"/>
                    </a:p>
                  </a:txBody>
                  <a:tcPr/>
                </a:tc>
              </a:tr>
              <a:tr h="568960">
                <a:tc>
                  <a:txBody>
                    <a:bodyPr/>
                    <a:lstStyle/>
                    <a:p>
                      <a:endParaRPr lang="en-US" u="sng" dirty="0"/>
                    </a:p>
                  </a:txBody>
                  <a:tcPr/>
                </a:tc>
                <a:tc>
                  <a:txBody>
                    <a:bodyPr/>
                    <a:lstStyle/>
                    <a:p>
                      <a:r>
                        <a:rPr lang="en-US" dirty="0" smtClean="0"/>
                        <a:t>1,82,000</a:t>
                      </a:r>
                      <a:endParaRPr lang="en-US" dirty="0"/>
                    </a:p>
                  </a:txBody>
                  <a:tcPr/>
                </a:tc>
                <a:tc>
                  <a:txBody>
                    <a:bodyPr/>
                    <a:lstStyle/>
                    <a:p>
                      <a:endParaRPr lang="en-US" dirty="0"/>
                    </a:p>
                  </a:txBody>
                  <a:tcPr/>
                </a:tc>
                <a:tc>
                  <a:txBody>
                    <a:bodyPr/>
                    <a:lstStyle/>
                    <a:p>
                      <a:r>
                        <a:rPr lang="en-US" dirty="0" smtClean="0"/>
                        <a:t>1,82,000 </a:t>
                      </a: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Continues…</a:t>
            </a:r>
            <a:endParaRPr lang="en-US" dirty="0"/>
          </a:p>
        </p:txBody>
      </p:sp>
      <p:sp>
        <p:nvSpPr>
          <p:cNvPr id="3" name="Content Placeholder 2"/>
          <p:cNvSpPr>
            <a:spLocks noGrp="1"/>
          </p:cNvSpPr>
          <p:nvPr>
            <p:ph idx="1"/>
          </p:nvPr>
        </p:nvSpPr>
        <p:spPr>
          <a:xfrm>
            <a:off x="457200" y="914400"/>
            <a:ext cx="8229600" cy="5287963"/>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en-US" sz="2000" dirty="0" smtClean="0"/>
              <a:t>Assets realized as follows:</a:t>
            </a:r>
          </a:p>
          <a:p>
            <a:pPr algn="just">
              <a:buNone/>
            </a:pPr>
            <a:endParaRPr lang="en-US" sz="2000" dirty="0"/>
          </a:p>
          <a:p>
            <a:pPr algn="just">
              <a:buNone/>
            </a:pPr>
            <a:endParaRPr lang="en-US" sz="2000" dirty="0" smtClean="0"/>
          </a:p>
          <a:p>
            <a:pPr algn="just">
              <a:buNone/>
            </a:pPr>
            <a:endParaRPr lang="en-US" sz="2000" dirty="0"/>
          </a:p>
          <a:p>
            <a:pPr algn="just">
              <a:buNone/>
            </a:pPr>
            <a:endParaRPr lang="en-US" sz="2000" dirty="0" smtClean="0"/>
          </a:p>
          <a:p>
            <a:pPr algn="just">
              <a:buNone/>
            </a:pPr>
            <a:endParaRPr lang="en-US" sz="2000" dirty="0"/>
          </a:p>
          <a:p>
            <a:pPr algn="just">
              <a:buNone/>
            </a:pPr>
            <a:endParaRPr lang="en-US" sz="2000" dirty="0" smtClean="0"/>
          </a:p>
          <a:p>
            <a:pPr algn="just">
              <a:buNone/>
            </a:pPr>
            <a:endParaRPr lang="en-US" sz="2000" dirty="0" smtClean="0"/>
          </a:p>
          <a:p>
            <a:pPr algn="just">
              <a:buNone/>
            </a:pPr>
            <a:endParaRPr lang="en-US" sz="2000" dirty="0" smtClean="0"/>
          </a:p>
          <a:p>
            <a:pPr algn="just">
              <a:buNone/>
            </a:pPr>
            <a:endParaRPr lang="en-US" sz="2000" dirty="0" smtClean="0"/>
          </a:p>
          <a:p>
            <a:pPr algn="just">
              <a:buNone/>
            </a:pPr>
            <a:r>
              <a:rPr lang="en-US" sz="2000" dirty="0" smtClean="0"/>
              <a:t>Prepare a statement showing how the distribution should be made according to Surplus Capital Method</a:t>
            </a:r>
            <a:r>
              <a:rPr lang="en-US" sz="2000" dirty="0" smtClean="0"/>
              <a:t>..</a:t>
            </a:r>
            <a:endParaRPr lang="en-US" sz="2000" dirty="0" smtClean="0"/>
          </a:p>
          <a:p>
            <a:pPr algn="just">
              <a:buNone/>
            </a:pPr>
            <a:endParaRPr lang="en-US" sz="2000" dirty="0"/>
          </a:p>
        </p:txBody>
      </p:sp>
      <p:graphicFrame>
        <p:nvGraphicFramePr>
          <p:cNvPr id="5" name="Table 4"/>
          <p:cNvGraphicFramePr>
            <a:graphicFrameLocks noGrp="1"/>
          </p:cNvGraphicFramePr>
          <p:nvPr/>
        </p:nvGraphicFramePr>
        <p:xfrm>
          <a:off x="762000" y="1600200"/>
          <a:ext cx="7772400" cy="266700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767221">
                <a:tc>
                  <a:txBody>
                    <a:bodyPr/>
                    <a:lstStyle/>
                    <a:p>
                      <a:r>
                        <a:rPr lang="en-US" dirty="0" smtClean="0"/>
                        <a:t>Month</a:t>
                      </a:r>
                      <a:endParaRPr lang="en-US" dirty="0"/>
                    </a:p>
                  </a:txBody>
                  <a:tcPr/>
                </a:tc>
                <a:tc>
                  <a:txBody>
                    <a:bodyPr/>
                    <a:lstStyle/>
                    <a:p>
                      <a:r>
                        <a:rPr lang="en-US" dirty="0" smtClean="0"/>
                        <a:t>Debtors</a:t>
                      </a:r>
                      <a:endParaRPr lang="en-US" dirty="0"/>
                    </a:p>
                  </a:txBody>
                  <a:tcPr/>
                </a:tc>
                <a:tc>
                  <a:txBody>
                    <a:bodyPr/>
                    <a:lstStyle/>
                    <a:p>
                      <a:r>
                        <a:rPr lang="en-US" dirty="0" smtClean="0"/>
                        <a:t>Stock</a:t>
                      </a:r>
                      <a:endParaRPr lang="en-US" dirty="0"/>
                    </a:p>
                  </a:txBody>
                  <a:tcPr/>
                </a:tc>
                <a:tc>
                  <a:txBody>
                    <a:bodyPr/>
                    <a:lstStyle/>
                    <a:p>
                      <a:r>
                        <a:rPr lang="en-US" dirty="0" smtClean="0"/>
                        <a:t>Fixed</a:t>
                      </a:r>
                      <a:r>
                        <a:rPr lang="en-US" baseline="0" dirty="0" smtClean="0"/>
                        <a:t> Assets</a:t>
                      </a:r>
                      <a:endParaRPr lang="en-US" dirty="0"/>
                    </a:p>
                  </a:txBody>
                  <a:tcPr/>
                </a:tc>
                <a:tc>
                  <a:txBody>
                    <a:bodyPr/>
                    <a:lstStyle/>
                    <a:p>
                      <a:r>
                        <a:rPr lang="en-US" dirty="0" smtClean="0"/>
                        <a:t>Expenses</a:t>
                      </a:r>
                      <a:endParaRPr lang="en-US" dirty="0"/>
                    </a:p>
                  </a:txBody>
                  <a:tcPr/>
                </a:tc>
              </a:tr>
              <a:tr h="1899779">
                <a:tc>
                  <a:txBody>
                    <a:bodyPr/>
                    <a:lstStyle/>
                    <a:p>
                      <a:r>
                        <a:rPr lang="en-US" dirty="0" smtClean="0"/>
                        <a:t>February</a:t>
                      </a:r>
                      <a:r>
                        <a:rPr lang="en-US" baseline="0" dirty="0" smtClean="0"/>
                        <a:t> </a:t>
                      </a:r>
                    </a:p>
                    <a:p>
                      <a:r>
                        <a:rPr lang="en-US" baseline="0" dirty="0" smtClean="0"/>
                        <a:t>March </a:t>
                      </a:r>
                    </a:p>
                    <a:p>
                      <a:r>
                        <a:rPr lang="en-US" baseline="0" dirty="0" smtClean="0"/>
                        <a:t>May  </a:t>
                      </a:r>
                    </a:p>
                    <a:p>
                      <a:r>
                        <a:rPr lang="en-US" baseline="0" dirty="0" smtClean="0"/>
                        <a:t>July</a:t>
                      </a:r>
                      <a:endParaRPr lang="en-US" dirty="0"/>
                    </a:p>
                  </a:txBody>
                  <a:tcPr/>
                </a:tc>
                <a:tc>
                  <a:txBody>
                    <a:bodyPr/>
                    <a:lstStyle/>
                    <a:p>
                      <a:r>
                        <a:rPr lang="en-US" dirty="0" smtClean="0"/>
                        <a:t>  4,000 </a:t>
                      </a:r>
                    </a:p>
                    <a:p>
                      <a:r>
                        <a:rPr lang="en-US" dirty="0" smtClean="0"/>
                        <a:t>12,000 </a:t>
                      </a:r>
                    </a:p>
                    <a:p>
                      <a:r>
                        <a:rPr lang="en-US" dirty="0" smtClean="0"/>
                        <a:t>  8,000 </a:t>
                      </a:r>
                    </a:p>
                    <a:p>
                      <a:r>
                        <a:rPr lang="en-US" dirty="0" smtClean="0"/>
                        <a:t>  6,000</a:t>
                      </a:r>
                      <a:endParaRPr lang="en-US" dirty="0"/>
                    </a:p>
                  </a:txBody>
                  <a:tcPr/>
                </a:tc>
                <a:tc>
                  <a:txBody>
                    <a:bodyPr/>
                    <a:lstStyle/>
                    <a:p>
                      <a:r>
                        <a:rPr lang="en-US" dirty="0" smtClean="0"/>
                        <a:t>  5,000 </a:t>
                      </a:r>
                    </a:p>
                    <a:p>
                      <a:r>
                        <a:rPr lang="en-US" dirty="0" smtClean="0"/>
                        <a:t>10,000 </a:t>
                      </a:r>
                    </a:p>
                    <a:p>
                      <a:r>
                        <a:rPr lang="en-US" dirty="0" smtClean="0"/>
                        <a:t>17,000 </a:t>
                      </a:r>
                    </a:p>
                    <a:p>
                      <a:r>
                        <a:rPr lang="en-US" dirty="0" smtClean="0"/>
                        <a:t>  9,000</a:t>
                      </a:r>
                      <a:endParaRPr lang="en-US" dirty="0"/>
                    </a:p>
                  </a:txBody>
                  <a:tcPr/>
                </a:tc>
                <a:tc>
                  <a:txBody>
                    <a:bodyPr/>
                    <a:lstStyle/>
                    <a:p>
                      <a:r>
                        <a:rPr lang="en-US" dirty="0" smtClean="0"/>
                        <a:t>10,000 </a:t>
                      </a:r>
                    </a:p>
                    <a:p>
                      <a:r>
                        <a:rPr lang="en-US" dirty="0" smtClean="0"/>
                        <a:t>32,000 </a:t>
                      </a:r>
                    </a:p>
                    <a:p>
                      <a:r>
                        <a:rPr lang="en-US" dirty="0" smtClean="0"/>
                        <a:t>20,000 </a:t>
                      </a:r>
                    </a:p>
                    <a:p>
                      <a:r>
                        <a:rPr lang="en-US" dirty="0" smtClean="0"/>
                        <a:t>22,000 </a:t>
                      </a:r>
                    </a:p>
                  </a:txBody>
                  <a:tcPr/>
                </a:tc>
                <a:tc>
                  <a:txBody>
                    <a:bodyPr/>
                    <a:lstStyle/>
                    <a:p>
                      <a:r>
                        <a:rPr lang="en-US" dirty="0" smtClean="0"/>
                        <a:t>   800 </a:t>
                      </a:r>
                    </a:p>
                    <a:p>
                      <a:r>
                        <a:rPr lang="en-US" dirty="0" smtClean="0"/>
                        <a:t>1,200 </a:t>
                      </a:r>
                    </a:p>
                    <a:p>
                      <a:r>
                        <a:rPr lang="en-US" dirty="0" smtClean="0"/>
                        <a:t>1,500 </a:t>
                      </a:r>
                    </a:p>
                    <a:p>
                      <a:r>
                        <a:rPr lang="en-US" dirty="0" smtClean="0"/>
                        <a:t>1,000 </a:t>
                      </a:r>
                      <a:endParaRPr lang="en-US"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Solution</a:t>
            </a:r>
            <a:endParaRPr lang="en-US" dirty="0"/>
          </a:p>
        </p:txBody>
      </p:sp>
      <p:sp>
        <p:nvSpPr>
          <p:cNvPr id="3" name="Content Placeholder 2"/>
          <p:cNvSpPr>
            <a:spLocks noGrp="1"/>
          </p:cNvSpPr>
          <p:nvPr>
            <p:ph idx="1"/>
          </p:nvPr>
        </p:nvSpPr>
        <p:spPr>
          <a:xfrm>
            <a:off x="457200" y="1066800"/>
            <a:ext cx="8458200" cy="5059363"/>
          </a:xfrm>
        </p:spPr>
        <p:txBody>
          <a:bodyPr/>
          <a:lstStyle/>
          <a:p>
            <a:r>
              <a:rPr lang="en-US" sz="2400" dirty="0" smtClean="0"/>
              <a:t>Cash Available each Month</a:t>
            </a:r>
            <a:endParaRPr lang="en-US" dirty="0" smtClean="0"/>
          </a:p>
          <a:p>
            <a:pPr>
              <a:buNone/>
            </a:pPr>
            <a:endParaRPr lang="en-US" dirty="0" smtClean="0"/>
          </a:p>
          <a:p>
            <a:endParaRPr lang="en-US" dirty="0"/>
          </a:p>
        </p:txBody>
      </p:sp>
      <p:graphicFrame>
        <p:nvGraphicFramePr>
          <p:cNvPr id="4" name="Table 3"/>
          <p:cNvGraphicFramePr>
            <a:graphicFrameLocks noGrp="1"/>
          </p:cNvGraphicFramePr>
          <p:nvPr/>
        </p:nvGraphicFramePr>
        <p:xfrm>
          <a:off x="457200" y="1828800"/>
          <a:ext cx="8458200" cy="2682240"/>
        </p:xfrm>
        <a:graphic>
          <a:graphicData uri="http://schemas.openxmlformats.org/drawingml/2006/table">
            <a:tbl>
              <a:tblPr firstRow="1" bandRow="1">
                <a:tableStyleId>{5C22544A-7EE6-4342-B048-85BDC9FD1C3A}</a:tableStyleId>
              </a:tblPr>
              <a:tblGrid>
                <a:gridCol w="990600"/>
                <a:gridCol w="1828800"/>
                <a:gridCol w="1409700"/>
                <a:gridCol w="1409700"/>
                <a:gridCol w="1409700"/>
                <a:gridCol w="1409700"/>
              </a:tblGrid>
              <a:tr h="838200">
                <a:tc>
                  <a:txBody>
                    <a:bodyPr/>
                    <a:lstStyle/>
                    <a:p>
                      <a:r>
                        <a:rPr lang="en-US" sz="2000" dirty="0" smtClean="0"/>
                        <a:t>Month</a:t>
                      </a:r>
                      <a:endParaRPr lang="en-US" sz="2000" dirty="0"/>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Debtors        +        Stock    +  Fixed Assets –Expenses =</a:t>
                      </a:r>
                      <a:r>
                        <a:rPr lang="en-US" sz="2000" baseline="0" dirty="0" smtClean="0"/>
                        <a:t> Cash Available</a:t>
                      </a:r>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349829">
                <a:tc>
                  <a:txBody>
                    <a:bodyPr/>
                    <a:lstStyle/>
                    <a:p>
                      <a:r>
                        <a:rPr lang="en-US" dirty="0" smtClean="0"/>
                        <a:t>Feb </a:t>
                      </a:r>
                    </a:p>
                    <a:p>
                      <a:r>
                        <a:rPr lang="en-US" dirty="0" smtClean="0"/>
                        <a:t>March</a:t>
                      </a:r>
                    </a:p>
                    <a:p>
                      <a:r>
                        <a:rPr lang="en-US" dirty="0" smtClean="0"/>
                        <a:t>May </a:t>
                      </a:r>
                    </a:p>
                    <a:p>
                      <a:r>
                        <a:rPr lang="en-US" dirty="0" smtClean="0"/>
                        <a:t>July</a:t>
                      </a:r>
                      <a:endParaRPr lang="en-US" dirty="0"/>
                    </a:p>
                  </a:txBody>
                  <a:tcPr/>
                </a:tc>
                <a:tc>
                  <a:txBody>
                    <a:bodyPr/>
                    <a:lstStyle/>
                    <a:p>
                      <a:r>
                        <a:rPr lang="en-US" dirty="0" smtClean="0"/>
                        <a:t>  4,000 </a:t>
                      </a:r>
                    </a:p>
                    <a:p>
                      <a:r>
                        <a:rPr lang="en-US" dirty="0" smtClean="0"/>
                        <a:t>12,000 </a:t>
                      </a:r>
                    </a:p>
                    <a:p>
                      <a:r>
                        <a:rPr lang="en-US" dirty="0" smtClean="0"/>
                        <a:t>  8,000 </a:t>
                      </a:r>
                    </a:p>
                    <a:p>
                      <a:r>
                        <a:rPr lang="en-US" dirty="0" smtClean="0"/>
                        <a:t>  6,000</a:t>
                      </a:r>
                    </a:p>
                    <a:p>
                      <a:endParaRPr lang="en-US" dirty="0"/>
                    </a:p>
                  </a:txBody>
                  <a:tcPr/>
                </a:tc>
                <a:tc>
                  <a:txBody>
                    <a:bodyPr/>
                    <a:lstStyle/>
                    <a:p>
                      <a:r>
                        <a:rPr lang="en-US" dirty="0" smtClean="0"/>
                        <a:t> </a:t>
                      </a:r>
                      <a:r>
                        <a:rPr lang="en-US" dirty="0" smtClean="0"/>
                        <a:t> 5,000 </a:t>
                      </a:r>
                      <a:endParaRPr lang="en-US" dirty="0" smtClean="0"/>
                    </a:p>
                    <a:p>
                      <a:r>
                        <a:rPr lang="en-US" dirty="0" smtClean="0"/>
                        <a:t>10,000 </a:t>
                      </a:r>
                    </a:p>
                    <a:p>
                      <a:r>
                        <a:rPr lang="en-US" dirty="0" smtClean="0"/>
                        <a:t>17,000 </a:t>
                      </a:r>
                    </a:p>
                    <a:p>
                      <a:r>
                        <a:rPr lang="en-US" dirty="0" smtClean="0"/>
                        <a:t>  9,000</a:t>
                      </a:r>
                      <a:endParaRPr lang="en-US" dirty="0"/>
                    </a:p>
                  </a:txBody>
                  <a:tcPr/>
                </a:tc>
                <a:tc>
                  <a:txBody>
                    <a:bodyPr/>
                    <a:lstStyle/>
                    <a:p>
                      <a:r>
                        <a:rPr lang="en-US" dirty="0" smtClean="0"/>
                        <a:t>10,000 </a:t>
                      </a:r>
                    </a:p>
                    <a:p>
                      <a:r>
                        <a:rPr lang="en-US" dirty="0" smtClean="0"/>
                        <a:t>32,000 </a:t>
                      </a:r>
                    </a:p>
                    <a:p>
                      <a:r>
                        <a:rPr lang="en-US" dirty="0" smtClean="0"/>
                        <a:t>20,000 </a:t>
                      </a:r>
                    </a:p>
                    <a:p>
                      <a:r>
                        <a:rPr lang="en-US" dirty="0" smtClean="0"/>
                        <a:t>22,000 </a:t>
                      </a:r>
                    </a:p>
                    <a:p>
                      <a:endParaRPr lang="en-US" dirty="0"/>
                    </a:p>
                  </a:txBody>
                  <a:tcPr/>
                </a:tc>
                <a:tc>
                  <a:txBody>
                    <a:bodyPr/>
                    <a:lstStyle/>
                    <a:p>
                      <a:r>
                        <a:rPr lang="en-US" dirty="0" smtClean="0"/>
                        <a:t>   800 </a:t>
                      </a:r>
                    </a:p>
                    <a:p>
                      <a:r>
                        <a:rPr lang="en-US" dirty="0" smtClean="0"/>
                        <a:t>1,200 </a:t>
                      </a:r>
                    </a:p>
                    <a:p>
                      <a:r>
                        <a:rPr lang="en-US" dirty="0" smtClean="0"/>
                        <a:t>1,500 </a:t>
                      </a:r>
                    </a:p>
                    <a:p>
                      <a:r>
                        <a:rPr lang="en-US" dirty="0" smtClean="0"/>
                        <a:t>1,000 </a:t>
                      </a:r>
                      <a:endParaRPr lang="en-US" dirty="0"/>
                    </a:p>
                  </a:txBody>
                  <a:tcPr/>
                </a:tc>
                <a:tc>
                  <a:txBody>
                    <a:bodyPr/>
                    <a:lstStyle/>
                    <a:p>
                      <a:r>
                        <a:rPr lang="en-US" dirty="0" smtClean="0"/>
                        <a:t>18,200 </a:t>
                      </a:r>
                    </a:p>
                    <a:p>
                      <a:r>
                        <a:rPr lang="en-US" dirty="0" smtClean="0"/>
                        <a:t>52,800 </a:t>
                      </a:r>
                    </a:p>
                    <a:p>
                      <a:r>
                        <a:rPr lang="en-US" dirty="0" smtClean="0"/>
                        <a:t>43,500 </a:t>
                      </a:r>
                    </a:p>
                    <a:p>
                      <a:r>
                        <a:rPr lang="en-US" dirty="0" smtClean="0"/>
                        <a:t>36,000 </a:t>
                      </a:r>
                      <a:endParaRPr lang="en-US"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229600" cy="71596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200" dirty="0" smtClean="0"/>
              <a:t>Calculation of Surplus or excess capital</a:t>
            </a:r>
            <a:endParaRPr lang="en-US" sz="3200" dirty="0"/>
          </a:p>
        </p:txBody>
      </p:sp>
      <p:graphicFrame>
        <p:nvGraphicFramePr>
          <p:cNvPr id="4" name="Content Placeholder 3"/>
          <p:cNvGraphicFramePr>
            <a:graphicFrameLocks noGrp="1"/>
          </p:cNvGraphicFramePr>
          <p:nvPr>
            <p:ph idx="1"/>
          </p:nvPr>
        </p:nvGraphicFramePr>
        <p:xfrm>
          <a:off x="609600" y="990600"/>
          <a:ext cx="8229600" cy="5083009"/>
        </p:xfrm>
        <a:graphic>
          <a:graphicData uri="http://schemas.openxmlformats.org/drawingml/2006/table">
            <a:tbl>
              <a:tblPr firstRow="1" bandRow="1">
                <a:tableStyleId>{5C22544A-7EE6-4342-B048-85BDC9FD1C3A}</a:tableStyleId>
              </a:tblPr>
              <a:tblGrid>
                <a:gridCol w="3886200"/>
                <a:gridCol w="1524000"/>
                <a:gridCol w="1371600"/>
                <a:gridCol w="1447800"/>
              </a:tblGrid>
              <a:tr h="381000">
                <a:tc>
                  <a:txBody>
                    <a:bodyPr/>
                    <a:lstStyle/>
                    <a:p>
                      <a:endParaRPr lang="en-US" dirty="0"/>
                    </a:p>
                  </a:txBody>
                  <a:tcPr/>
                </a:tc>
                <a:tc>
                  <a:txBody>
                    <a:bodyPr/>
                    <a:lstStyle/>
                    <a:p>
                      <a:r>
                        <a:rPr lang="en-US" dirty="0" smtClean="0"/>
                        <a:t>A</a:t>
                      </a:r>
                      <a:endParaRPr lang="en-US" dirty="0"/>
                    </a:p>
                  </a:txBody>
                  <a:tcPr/>
                </a:tc>
                <a:tc>
                  <a:txBody>
                    <a:bodyPr/>
                    <a:lstStyle/>
                    <a:p>
                      <a:r>
                        <a:rPr lang="en-US" dirty="0" smtClean="0"/>
                        <a:t>B</a:t>
                      </a:r>
                      <a:endParaRPr lang="en-US" dirty="0"/>
                    </a:p>
                  </a:txBody>
                  <a:tcPr/>
                </a:tc>
                <a:tc>
                  <a:txBody>
                    <a:bodyPr/>
                    <a:lstStyle/>
                    <a:p>
                      <a:r>
                        <a:rPr lang="en-US" dirty="0" smtClean="0"/>
                        <a:t>C</a:t>
                      </a:r>
                      <a:endParaRPr lang="en-US" dirty="0"/>
                    </a:p>
                  </a:txBody>
                  <a:tcPr/>
                </a:tc>
              </a:tr>
              <a:tr h="4702009">
                <a:tc>
                  <a:txBody>
                    <a:bodyPr/>
                    <a:lstStyle/>
                    <a:p>
                      <a:r>
                        <a:rPr lang="en-US" dirty="0" smtClean="0"/>
                        <a:t>Partners’ Profit Sharing ratio </a:t>
                      </a:r>
                    </a:p>
                    <a:p>
                      <a:r>
                        <a:rPr lang="en-US" dirty="0" smtClean="0"/>
                        <a:t>Capitals as per Balance Sheet (Rs.) </a:t>
                      </a:r>
                    </a:p>
                    <a:p>
                      <a:r>
                        <a:rPr lang="en-US" dirty="0" smtClean="0">
                          <a:solidFill>
                            <a:srgbClr val="FF0000"/>
                          </a:solidFill>
                        </a:rPr>
                        <a:t>Add</a:t>
                      </a:r>
                      <a:r>
                        <a:rPr lang="en-US" dirty="0" smtClean="0"/>
                        <a:t> : General Reserve (12,000) in 3:2:1 </a:t>
                      </a:r>
                    </a:p>
                    <a:p>
                      <a:r>
                        <a:rPr lang="en-US" dirty="0" smtClean="0"/>
                        <a:t>                                          Actual Capitals  </a:t>
                      </a:r>
                    </a:p>
                    <a:p>
                      <a:r>
                        <a:rPr lang="en-US" dirty="0" smtClean="0"/>
                        <a:t>Capitals in profit Sharing</a:t>
                      </a:r>
                      <a:r>
                        <a:rPr lang="en-US" baseline="0" dirty="0" smtClean="0"/>
                        <a:t> ratio i.e.3:2:1 </a:t>
                      </a:r>
                    </a:p>
                    <a:p>
                      <a:r>
                        <a:rPr lang="en-US" baseline="0" dirty="0" smtClean="0"/>
                        <a:t> (taking B’s capital as base )</a:t>
                      </a:r>
                    </a:p>
                    <a:p>
                      <a:r>
                        <a:rPr lang="en-US" baseline="0" dirty="0" smtClean="0"/>
                        <a:t>B’s capital 24,000</a:t>
                      </a:r>
                    </a:p>
                    <a:p>
                      <a:r>
                        <a:rPr lang="en-US" baseline="0" dirty="0" smtClean="0"/>
                        <a:t>Total capital = 24,000 *6/2=72,000</a:t>
                      </a:r>
                    </a:p>
                    <a:p>
                      <a:r>
                        <a:rPr lang="en-US" baseline="0" dirty="0" smtClean="0"/>
                        <a:t>72,000 divided in 3:2:1 </a:t>
                      </a:r>
                    </a:p>
                    <a:p>
                      <a:r>
                        <a:rPr lang="en-US" dirty="0" smtClean="0"/>
                        <a:t>                                        Surplus  Capitals </a:t>
                      </a:r>
                    </a:p>
                    <a:p>
                      <a:r>
                        <a:rPr lang="en-US" dirty="0" smtClean="0"/>
                        <a:t>Capitals</a:t>
                      </a:r>
                      <a:r>
                        <a:rPr lang="en-US" baseline="0" dirty="0" smtClean="0"/>
                        <a:t> of A and C in profit sharing ratio i.e. 3:1 (taking C’s capital as base)</a:t>
                      </a:r>
                    </a:p>
                    <a:p>
                      <a:r>
                        <a:rPr lang="en-US" baseline="0" dirty="0" smtClean="0"/>
                        <a:t>13,000 *4/1=52,000</a:t>
                      </a:r>
                    </a:p>
                    <a:p>
                      <a:r>
                        <a:rPr lang="en-US" baseline="0" dirty="0" smtClean="0"/>
                        <a:t>Rs. 52,000 divided in 3:1</a:t>
                      </a:r>
                    </a:p>
                    <a:p>
                      <a:r>
                        <a:rPr lang="en-US" dirty="0" smtClean="0">
                          <a:solidFill>
                            <a:srgbClr val="FF0000"/>
                          </a:solidFill>
                        </a:rPr>
                        <a:t>Ultimate surplus capital to be refunded first</a:t>
                      </a:r>
                      <a:endParaRPr lang="en-US" dirty="0">
                        <a:solidFill>
                          <a:srgbClr val="FF0000"/>
                        </a:solidFill>
                      </a:endParaRPr>
                    </a:p>
                  </a:txBody>
                  <a:tcPr/>
                </a:tc>
                <a:tc>
                  <a:txBody>
                    <a:bodyPr/>
                    <a:lstStyle/>
                    <a:p>
                      <a:r>
                        <a:rPr lang="en-US" dirty="0" smtClean="0"/>
                        <a:t>3 </a:t>
                      </a:r>
                    </a:p>
                    <a:p>
                      <a:r>
                        <a:rPr lang="en-US" dirty="0" smtClean="0"/>
                        <a:t>94,000 </a:t>
                      </a:r>
                    </a:p>
                    <a:p>
                      <a:r>
                        <a:rPr lang="en-US" dirty="0" smtClean="0"/>
                        <a:t>   6,000 </a:t>
                      </a:r>
                    </a:p>
                    <a:p>
                      <a:r>
                        <a:rPr lang="en-US" dirty="0" smtClean="0"/>
                        <a:t>1 ,00,000 </a:t>
                      </a:r>
                    </a:p>
                    <a:p>
                      <a:endParaRPr lang="en-US" dirty="0" smtClean="0"/>
                    </a:p>
                    <a:p>
                      <a:endParaRPr lang="en-US" dirty="0" smtClean="0"/>
                    </a:p>
                    <a:p>
                      <a:endParaRPr lang="en-US" dirty="0" smtClean="0"/>
                    </a:p>
                    <a:p>
                      <a:endParaRPr lang="en-US" dirty="0" smtClean="0"/>
                    </a:p>
                    <a:p>
                      <a:r>
                        <a:rPr lang="en-US" dirty="0" smtClean="0"/>
                        <a:t>36,000 </a:t>
                      </a:r>
                    </a:p>
                    <a:p>
                      <a:r>
                        <a:rPr lang="en-US" dirty="0" smtClean="0"/>
                        <a:t>64,000</a:t>
                      </a:r>
                    </a:p>
                    <a:p>
                      <a:endParaRPr lang="en-US" dirty="0" smtClean="0"/>
                    </a:p>
                    <a:p>
                      <a:endParaRPr lang="en-US" dirty="0" smtClean="0"/>
                    </a:p>
                    <a:p>
                      <a:endParaRPr lang="en-US" dirty="0" smtClean="0"/>
                    </a:p>
                    <a:p>
                      <a:r>
                        <a:rPr lang="en-US" dirty="0" smtClean="0"/>
                        <a:t>39,000 </a:t>
                      </a:r>
                    </a:p>
                    <a:p>
                      <a:r>
                        <a:rPr lang="en-US" dirty="0" smtClean="0"/>
                        <a:t> </a:t>
                      </a:r>
                      <a:r>
                        <a:rPr lang="en-US" dirty="0" smtClean="0">
                          <a:solidFill>
                            <a:srgbClr val="FF0000"/>
                          </a:solidFill>
                        </a:rPr>
                        <a:t>25,000</a:t>
                      </a:r>
                      <a:endParaRPr lang="en-US" dirty="0">
                        <a:solidFill>
                          <a:srgbClr val="FF0000"/>
                        </a:solidFill>
                      </a:endParaRPr>
                    </a:p>
                  </a:txBody>
                  <a:tcPr/>
                </a:tc>
                <a:tc>
                  <a:txBody>
                    <a:bodyPr/>
                    <a:lstStyle/>
                    <a:p>
                      <a:r>
                        <a:rPr lang="en-US" dirty="0" smtClean="0"/>
                        <a:t>2 </a:t>
                      </a:r>
                    </a:p>
                    <a:p>
                      <a:r>
                        <a:rPr lang="en-US" dirty="0" smtClean="0"/>
                        <a:t>20,000 </a:t>
                      </a:r>
                    </a:p>
                    <a:p>
                      <a:r>
                        <a:rPr lang="en-US" dirty="0" smtClean="0"/>
                        <a:t>   4,000 </a:t>
                      </a:r>
                    </a:p>
                    <a:p>
                      <a:r>
                        <a:rPr lang="en-US" dirty="0" smtClean="0"/>
                        <a:t>24,000 </a:t>
                      </a:r>
                    </a:p>
                    <a:p>
                      <a:endParaRPr lang="en-US" dirty="0" smtClean="0"/>
                    </a:p>
                    <a:p>
                      <a:endParaRPr lang="en-US" dirty="0" smtClean="0"/>
                    </a:p>
                    <a:p>
                      <a:endParaRPr lang="en-US" dirty="0" smtClean="0"/>
                    </a:p>
                    <a:p>
                      <a:endParaRPr lang="en-US" dirty="0" smtClean="0"/>
                    </a:p>
                    <a:p>
                      <a:r>
                        <a:rPr lang="en-US" dirty="0" smtClean="0"/>
                        <a:t>24,000 </a:t>
                      </a:r>
                    </a:p>
                    <a:p>
                      <a:r>
                        <a:rPr lang="en-US" baseline="0" dirty="0" smtClean="0"/>
                        <a:t> </a:t>
                      </a:r>
                      <a:r>
                        <a:rPr lang="en-US" dirty="0" smtClean="0"/>
                        <a:t>--------- </a:t>
                      </a:r>
                    </a:p>
                    <a:p>
                      <a:endParaRPr lang="en-US" dirty="0" smtClean="0"/>
                    </a:p>
                    <a:p>
                      <a:endParaRPr lang="en-US" dirty="0" smtClean="0"/>
                    </a:p>
                    <a:p>
                      <a:endParaRPr lang="en-US" dirty="0" smtClean="0"/>
                    </a:p>
                    <a:p>
                      <a:endParaRPr lang="en-US" dirty="0" smtClean="0"/>
                    </a:p>
                    <a:p>
                      <a:r>
                        <a:rPr lang="en-US" dirty="0" smtClean="0"/>
                        <a:t>-----------</a:t>
                      </a:r>
                      <a:endParaRPr lang="en-US" dirty="0"/>
                    </a:p>
                  </a:txBody>
                  <a:tcPr/>
                </a:tc>
                <a:tc>
                  <a:txBody>
                    <a:bodyPr/>
                    <a:lstStyle/>
                    <a:p>
                      <a:r>
                        <a:rPr lang="en-US" dirty="0" smtClean="0"/>
                        <a:t>1</a:t>
                      </a:r>
                    </a:p>
                    <a:p>
                      <a:r>
                        <a:rPr lang="en-US" dirty="0" smtClean="0"/>
                        <a:t>23,000</a:t>
                      </a:r>
                    </a:p>
                    <a:p>
                      <a:r>
                        <a:rPr lang="en-US" dirty="0" smtClean="0"/>
                        <a:t>  2,000 </a:t>
                      </a:r>
                    </a:p>
                    <a:p>
                      <a:r>
                        <a:rPr lang="en-US" dirty="0" smtClean="0"/>
                        <a:t>25,000 </a:t>
                      </a:r>
                    </a:p>
                    <a:p>
                      <a:endParaRPr lang="en-US" dirty="0" smtClean="0"/>
                    </a:p>
                    <a:p>
                      <a:endParaRPr lang="en-US" dirty="0" smtClean="0"/>
                    </a:p>
                    <a:p>
                      <a:endParaRPr lang="en-US" dirty="0" smtClean="0"/>
                    </a:p>
                    <a:p>
                      <a:endParaRPr lang="en-US" dirty="0" smtClean="0"/>
                    </a:p>
                    <a:p>
                      <a:r>
                        <a:rPr lang="en-US" dirty="0" smtClean="0"/>
                        <a:t>12,000  </a:t>
                      </a:r>
                    </a:p>
                    <a:p>
                      <a:r>
                        <a:rPr lang="en-US" dirty="0" smtClean="0"/>
                        <a:t>13,000 </a:t>
                      </a:r>
                    </a:p>
                    <a:p>
                      <a:endParaRPr lang="en-US" dirty="0" smtClean="0"/>
                    </a:p>
                    <a:p>
                      <a:endParaRPr lang="en-US" dirty="0" smtClean="0"/>
                    </a:p>
                    <a:p>
                      <a:endParaRPr lang="en-US" dirty="0" smtClean="0"/>
                    </a:p>
                    <a:p>
                      <a:r>
                        <a:rPr lang="en-US" dirty="0" smtClean="0"/>
                        <a:t>13,000</a:t>
                      </a:r>
                    </a:p>
                    <a:p>
                      <a:r>
                        <a:rPr lang="en-US" dirty="0" smtClean="0"/>
                        <a:t>----------</a:t>
                      </a:r>
                      <a:endParaRPr lang="en-US" dirty="0"/>
                    </a:p>
                  </a:txBody>
                  <a:tcPr/>
                </a:tc>
              </a:tr>
            </a:tbl>
          </a:graphicData>
        </a:graphic>
      </p:graphicFrame>
      <p:cxnSp>
        <p:nvCxnSpPr>
          <p:cNvPr id="6" name="Straight Connector 5"/>
          <p:cNvCxnSpPr/>
          <p:nvPr/>
        </p:nvCxnSpPr>
        <p:spPr>
          <a:xfrm>
            <a:off x="4495800" y="2209800"/>
            <a:ext cx="434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19600" y="3886200"/>
            <a:ext cx="434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95800" y="5257800"/>
            <a:ext cx="4343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838200"/>
          </a:xfrm>
        </p:spPr>
        <p:txBody>
          <a:bodyPr>
            <a:normAutofit/>
          </a:bodyPr>
          <a:lstStyle/>
          <a:p>
            <a:pPr algn="l"/>
            <a:r>
              <a:rPr lang="en-US" sz="3200" dirty="0" smtClean="0"/>
              <a:t>Statement showing piecemeal </a:t>
            </a:r>
            <a:r>
              <a:rPr lang="en-US" sz="3200" dirty="0" smtClean="0"/>
              <a:t>distribution </a:t>
            </a:r>
            <a:r>
              <a:rPr lang="en-US" sz="3200" dirty="0" smtClean="0"/>
              <a:t>of Cash</a:t>
            </a:r>
            <a:endParaRPr lang="en-US" sz="3200" dirty="0"/>
          </a:p>
        </p:txBody>
      </p:sp>
      <p:graphicFrame>
        <p:nvGraphicFramePr>
          <p:cNvPr id="4" name="Content Placeholder 3"/>
          <p:cNvGraphicFramePr>
            <a:graphicFrameLocks noGrp="1"/>
          </p:cNvGraphicFramePr>
          <p:nvPr>
            <p:ph idx="1"/>
          </p:nvPr>
        </p:nvGraphicFramePr>
        <p:xfrm>
          <a:off x="152400" y="838200"/>
          <a:ext cx="8763000" cy="5669280"/>
        </p:xfrm>
        <a:graphic>
          <a:graphicData uri="http://schemas.openxmlformats.org/drawingml/2006/table">
            <a:tbl>
              <a:tblPr firstRow="1" bandRow="1">
                <a:tableStyleId>{5C22544A-7EE6-4342-B048-85BDC9FD1C3A}</a:tableStyleId>
              </a:tblPr>
              <a:tblGrid>
                <a:gridCol w="838200"/>
                <a:gridCol w="1905000"/>
                <a:gridCol w="990600"/>
                <a:gridCol w="1066800"/>
                <a:gridCol w="990600"/>
                <a:gridCol w="1066800"/>
                <a:gridCol w="990600"/>
                <a:gridCol w="914400"/>
              </a:tblGrid>
              <a:tr h="533400">
                <a:tc>
                  <a:txBody>
                    <a:bodyPr/>
                    <a:lstStyle/>
                    <a:p>
                      <a:r>
                        <a:rPr lang="en-US" dirty="0" smtClean="0"/>
                        <a:t>Date/Month</a:t>
                      </a:r>
                      <a:endParaRPr lang="en-US" dirty="0"/>
                    </a:p>
                  </a:txBody>
                  <a:tcPr/>
                </a:tc>
                <a:tc>
                  <a:txBody>
                    <a:bodyPr/>
                    <a:lstStyle/>
                    <a:p>
                      <a:r>
                        <a:rPr lang="en-US" dirty="0" smtClean="0"/>
                        <a:t>Particulars</a:t>
                      </a:r>
                      <a:endParaRPr lang="en-US" dirty="0"/>
                    </a:p>
                  </a:txBody>
                  <a:tcPr/>
                </a:tc>
                <a:tc>
                  <a:txBody>
                    <a:bodyPr/>
                    <a:lstStyle/>
                    <a:p>
                      <a:r>
                        <a:rPr lang="en-US" dirty="0" smtClean="0"/>
                        <a:t>Cash</a:t>
                      </a:r>
                      <a:endParaRPr lang="en-US" dirty="0"/>
                    </a:p>
                  </a:txBody>
                  <a:tcPr/>
                </a:tc>
                <a:tc>
                  <a:txBody>
                    <a:bodyPr/>
                    <a:lstStyle/>
                    <a:p>
                      <a:r>
                        <a:rPr lang="en-US" dirty="0" smtClean="0"/>
                        <a:t>Creditors</a:t>
                      </a:r>
                      <a:endParaRPr lang="en-US" dirty="0"/>
                    </a:p>
                  </a:txBody>
                  <a:tcPr/>
                </a:tc>
                <a:tc>
                  <a:txBody>
                    <a:bodyPr/>
                    <a:lstStyle/>
                    <a:p>
                      <a:r>
                        <a:rPr lang="en-US" dirty="0" smtClean="0"/>
                        <a:t>A’s Loan</a:t>
                      </a:r>
                      <a:endParaRPr lang="en-US" dirty="0"/>
                    </a:p>
                  </a:txBody>
                  <a:tcPr/>
                </a:tc>
                <a:tc>
                  <a:txBody>
                    <a:bodyPr/>
                    <a:lstStyle/>
                    <a:p>
                      <a:r>
                        <a:rPr lang="en-US" dirty="0" smtClean="0"/>
                        <a:t>A</a:t>
                      </a:r>
                      <a:endParaRPr lang="en-US" dirty="0"/>
                    </a:p>
                  </a:txBody>
                  <a:tcPr/>
                </a:tc>
                <a:tc>
                  <a:txBody>
                    <a:bodyPr/>
                    <a:lstStyle/>
                    <a:p>
                      <a:r>
                        <a:rPr lang="en-US" dirty="0" smtClean="0"/>
                        <a:t>B</a:t>
                      </a:r>
                      <a:endParaRPr lang="en-US" dirty="0"/>
                    </a:p>
                  </a:txBody>
                  <a:tcPr/>
                </a:tc>
                <a:tc>
                  <a:txBody>
                    <a:bodyPr/>
                    <a:lstStyle/>
                    <a:p>
                      <a:r>
                        <a:rPr lang="en-US" dirty="0" smtClean="0"/>
                        <a:t>C</a:t>
                      </a:r>
                      <a:endParaRPr lang="en-US" dirty="0"/>
                    </a:p>
                  </a:txBody>
                  <a:tcPr/>
                </a:tc>
              </a:tr>
              <a:tr h="4890347">
                <a:tc>
                  <a:txBody>
                    <a:bodyPr/>
                    <a:lstStyle/>
                    <a:p>
                      <a:r>
                        <a:rPr lang="en-US" dirty="0" smtClean="0">
                          <a:solidFill>
                            <a:schemeClr val="tx1"/>
                          </a:solidFill>
                        </a:rPr>
                        <a:t>Jan </a:t>
                      </a:r>
                      <a:r>
                        <a:rPr lang="en-US" dirty="0" smtClean="0">
                          <a:solidFill>
                            <a:schemeClr val="bg1">
                              <a:lumMod val="50000"/>
                            </a:schemeClr>
                          </a:solidFill>
                        </a:rPr>
                        <a:t>  </a:t>
                      </a:r>
                    </a:p>
                    <a:p>
                      <a:endParaRPr lang="en-US" dirty="0" smtClean="0">
                        <a:solidFill>
                          <a:schemeClr val="bg1">
                            <a:lumMod val="50000"/>
                          </a:schemeClr>
                        </a:solidFill>
                      </a:endParaRPr>
                    </a:p>
                    <a:p>
                      <a:endParaRPr lang="en-US" dirty="0" smtClean="0">
                        <a:solidFill>
                          <a:schemeClr val="bg1">
                            <a:lumMod val="50000"/>
                          </a:schemeClr>
                        </a:solidFill>
                      </a:endParaRPr>
                    </a:p>
                    <a:p>
                      <a:endParaRPr lang="en-US" dirty="0" smtClean="0">
                        <a:solidFill>
                          <a:schemeClr val="bg1">
                            <a:lumMod val="50000"/>
                          </a:schemeClr>
                        </a:solidFill>
                      </a:endParaRPr>
                    </a:p>
                    <a:p>
                      <a:endParaRPr lang="en-US" dirty="0" smtClean="0">
                        <a:solidFill>
                          <a:schemeClr val="bg1">
                            <a:lumMod val="50000"/>
                          </a:schemeClr>
                        </a:solidFill>
                      </a:endParaRPr>
                    </a:p>
                    <a:p>
                      <a:r>
                        <a:rPr lang="en-US" dirty="0" smtClean="0">
                          <a:solidFill>
                            <a:schemeClr val="tx1"/>
                          </a:solidFill>
                        </a:rPr>
                        <a:t>Jan</a:t>
                      </a:r>
                    </a:p>
                    <a:p>
                      <a:endParaRPr lang="en-US" dirty="0" smtClean="0">
                        <a:solidFill>
                          <a:schemeClr val="bg1">
                            <a:lumMod val="50000"/>
                          </a:schemeClr>
                        </a:solidFill>
                      </a:endParaRPr>
                    </a:p>
                    <a:p>
                      <a:endParaRPr lang="en-US" dirty="0" smtClean="0">
                        <a:solidFill>
                          <a:schemeClr val="bg1">
                            <a:lumMod val="50000"/>
                          </a:schemeClr>
                        </a:solidFill>
                      </a:endParaRPr>
                    </a:p>
                    <a:p>
                      <a:r>
                        <a:rPr lang="en-US" dirty="0" smtClean="0">
                          <a:solidFill>
                            <a:schemeClr val="tx1"/>
                          </a:solidFill>
                        </a:rPr>
                        <a:t>Feb </a:t>
                      </a:r>
                    </a:p>
                    <a:p>
                      <a:r>
                        <a:rPr lang="en-US" dirty="0" smtClean="0">
                          <a:solidFill>
                            <a:schemeClr val="tx1"/>
                          </a:solidFill>
                        </a:rPr>
                        <a:t>Feb</a:t>
                      </a:r>
                    </a:p>
                    <a:p>
                      <a:endParaRPr lang="en-US" dirty="0" smtClean="0">
                        <a:solidFill>
                          <a:schemeClr val="tx1"/>
                        </a:solidFill>
                      </a:endParaRPr>
                    </a:p>
                    <a:p>
                      <a:r>
                        <a:rPr lang="en-US" dirty="0" smtClean="0">
                          <a:solidFill>
                            <a:schemeClr val="tx1"/>
                          </a:solidFill>
                        </a:rPr>
                        <a:t>March</a:t>
                      </a:r>
                    </a:p>
                    <a:p>
                      <a:r>
                        <a:rPr lang="en-US" dirty="0" smtClean="0">
                          <a:solidFill>
                            <a:schemeClr val="tx1"/>
                          </a:solidFill>
                        </a:rPr>
                        <a:t>March </a:t>
                      </a:r>
                    </a:p>
                    <a:p>
                      <a:endParaRPr lang="en-US" dirty="0" smtClean="0">
                        <a:solidFill>
                          <a:schemeClr val="tx1"/>
                        </a:solidFill>
                      </a:endParaRPr>
                    </a:p>
                    <a:p>
                      <a:endParaRPr lang="en-US" dirty="0" smtClean="0">
                        <a:solidFill>
                          <a:schemeClr val="tx1"/>
                        </a:solidFill>
                      </a:endParaRPr>
                    </a:p>
                    <a:p>
                      <a:r>
                        <a:rPr lang="en-US" dirty="0" smtClean="0">
                          <a:solidFill>
                            <a:schemeClr val="tx1"/>
                          </a:solidFill>
                        </a:rPr>
                        <a:t>March</a:t>
                      </a:r>
                      <a:endParaRPr lang="en-US" dirty="0">
                        <a:solidFill>
                          <a:schemeClr val="tx1"/>
                        </a:solidFill>
                      </a:endParaRPr>
                    </a:p>
                  </a:txBody>
                  <a:tcPr>
                    <a:solidFill>
                      <a:schemeClr val="accent5">
                        <a:lumMod val="20000"/>
                        <a:lumOff val="80000"/>
                      </a:schemeClr>
                    </a:solidFill>
                  </a:tcPr>
                </a:tc>
                <a:tc>
                  <a:txBody>
                    <a:bodyPr/>
                    <a:lstStyle/>
                    <a:p>
                      <a:pPr algn="just"/>
                      <a:r>
                        <a:rPr lang="en-US" dirty="0" smtClean="0"/>
                        <a:t>Balances as per balance  sheet</a:t>
                      </a:r>
                    </a:p>
                    <a:p>
                      <a:pPr algn="just"/>
                      <a:r>
                        <a:rPr lang="en-US" dirty="0" smtClean="0">
                          <a:solidFill>
                            <a:srgbClr val="FF0000"/>
                          </a:solidFill>
                        </a:rPr>
                        <a:t>Add</a:t>
                      </a:r>
                      <a:r>
                        <a:rPr lang="en-US" dirty="0" smtClean="0"/>
                        <a:t>: Gen. Reserve </a:t>
                      </a:r>
                    </a:p>
                    <a:p>
                      <a:pPr algn="just"/>
                      <a:r>
                        <a:rPr lang="en-US" dirty="0" smtClean="0"/>
                        <a:t>(12,000 in 3:2:1) </a:t>
                      </a:r>
                    </a:p>
                    <a:p>
                      <a:pPr algn="r"/>
                      <a:r>
                        <a:rPr lang="en-US" dirty="0" smtClean="0">
                          <a:solidFill>
                            <a:srgbClr val="FF0000"/>
                          </a:solidFill>
                        </a:rPr>
                        <a:t>              Balances </a:t>
                      </a:r>
                    </a:p>
                    <a:p>
                      <a:pPr algn="just"/>
                      <a:r>
                        <a:rPr lang="en-US" dirty="0" smtClean="0">
                          <a:solidFill>
                            <a:schemeClr val="tx1"/>
                          </a:solidFill>
                        </a:rPr>
                        <a:t>Cash in hand paid to creditors </a:t>
                      </a:r>
                    </a:p>
                    <a:p>
                      <a:pPr algn="r"/>
                      <a:r>
                        <a:rPr lang="en-US" dirty="0" smtClean="0">
                          <a:solidFill>
                            <a:srgbClr val="FF0000"/>
                          </a:solidFill>
                        </a:rPr>
                        <a:t>              Balances  </a:t>
                      </a:r>
                    </a:p>
                    <a:p>
                      <a:pPr algn="just"/>
                      <a:r>
                        <a:rPr lang="en-US" dirty="0" smtClean="0">
                          <a:solidFill>
                            <a:schemeClr val="tx1"/>
                          </a:solidFill>
                        </a:rPr>
                        <a:t>Gross Realization </a:t>
                      </a:r>
                    </a:p>
                    <a:p>
                      <a:pPr algn="just"/>
                      <a:r>
                        <a:rPr lang="en-US" dirty="0" smtClean="0">
                          <a:solidFill>
                            <a:schemeClr val="tx1"/>
                          </a:solidFill>
                        </a:rPr>
                        <a:t>Paid to creditors </a:t>
                      </a:r>
                    </a:p>
                    <a:p>
                      <a:pPr algn="r"/>
                      <a:r>
                        <a:rPr lang="en-US" dirty="0" smtClean="0">
                          <a:solidFill>
                            <a:srgbClr val="FF0000"/>
                          </a:solidFill>
                        </a:rPr>
                        <a:t>Balances </a:t>
                      </a:r>
                    </a:p>
                    <a:p>
                      <a:pPr algn="r"/>
                      <a:r>
                        <a:rPr lang="en-US" dirty="0" smtClean="0">
                          <a:solidFill>
                            <a:schemeClr val="tx1"/>
                          </a:solidFill>
                        </a:rPr>
                        <a:t>Gross</a:t>
                      </a:r>
                      <a:r>
                        <a:rPr lang="en-US" baseline="0" dirty="0" smtClean="0">
                          <a:solidFill>
                            <a:schemeClr val="tx1"/>
                          </a:solidFill>
                        </a:rPr>
                        <a:t> Realization</a:t>
                      </a:r>
                    </a:p>
                    <a:p>
                      <a:pPr algn="just"/>
                      <a:r>
                        <a:rPr lang="en-US" baseline="0" dirty="0" smtClean="0">
                          <a:solidFill>
                            <a:schemeClr val="tx1"/>
                          </a:solidFill>
                        </a:rPr>
                        <a:t>Paid to creditors and A’s Loan </a:t>
                      </a:r>
                    </a:p>
                    <a:p>
                      <a:pPr algn="r"/>
                      <a:r>
                        <a:rPr lang="en-US" baseline="0" dirty="0" smtClean="0">
                          <a:solidFill>
                            <a:srgbClr val="FF0000"/>
                          </a:solidFill>
                        </a:rPr>
                        <a:t>Balances</a:t>
                      </a:r>
                    </a:p>
                    <a:p>
                      <a:pPr algn="just"/>
                      <a:r>
                        <a:rPr lang="en-US" baseline="0" dirty="0" smtClean="0">
                          <a:solidFill>
                            <a:schemeClr val="tx1"/>
                          </a:solidFill>
                        </a:rPr>
                        <a:t>Paid to A, his surplus capital </a:t>
                      </a:r>
                    </a:p>
                    <a:p>
                      <a:pPr algn="r"/>
                      <a:r>
                        <a:rPr lang="en-US" baseline="0" dirty="0" smtClean="0">
                          <a:solidFill>
                            <a:srgbClr val="FF0000"/>
                          </a:solidFill>
                        </a:rPr>
                        <a:t>Balances</a:t>
                      </a:r>
                    </a:p>
                  </a:txBody>
                  <a:tcPr>
                    <a:solidFill>
                      <a:schemeClr val="accent5">
                        <a:lumMod val="20000"/>
                        <a:lumOff val="80000"/>
                      </a:schemeClr>
                    </a:solidFill>
                  </a:tcPr>
                </a:tc>
                <a:tc>
                  <a:txBody>
                    <a:bodyPr/>
                    <a:lstStyle/>
                    <a:p>
                      <a:r>
                        <a:rPr lang="en-US" dirty="0" smtClean="0"/>
                        <a:t>3,000 </a:t>
                      </a:r>
                    </a:p>
                    <a:p>
                      <a:endParaRPr lang="en-US" dirty="0" smtClean="0"/>
                    </a:p>
                    <a:p>
                      <a:r>
                        <a:rPr lang="en-US" dirty="0" smtClean="0"/>
                        <a:t>---</a:t>
                      </a:r>
                    </a:p>
                    <a:p>
                      <a:endParaRPr lang="en-US" dirty="0" smtClean="0"/>
                    </a:p>
                    <a:p>
                      <a:r>
                        <a:rPr lang="en-US" dirty="0" smtClean="0"/>
                        <a:t> 3,000 </a:t>
                      </a:r>
                    </a:p>
                    <a:p>
                      <a:endParaRPr lang="en-US" dirty="0" smtClean="0"/>
                    </a:p>
                    <a:p>
                      <a:r>
                        <a:rPr lang="en-US" dirty="0" smtClean="0"/>
                        <a:t>-3,000  </a:t>
                      </a:r>
                    </a:p>
                    <a:p>
                      <a:r>
                        <a:rPr lang="en-US" dirty="0" smtClean="0"/>
                        <a:t>---</a:t>
                      </a:r>
                      <a:r>
                        <a:rPr lang="en-US" baseline="0" dirty="0" smtClean="0"/>
                        <a:t>  </a:t>
                      </a:r>
                    </a:p>
                    <a:p>
                      <a:r>
                        <a:rPr lang="en-US" baseline="0" dirty="0" smtClean="0"/>
                        <a:t>  18,200 </a:t>
                      </a:r>
                    </a:p>
                    <a:p>
                      <a:r>
                        <a:rPr lang="en-US" baseline="0" dirty="0" smtClean="0"/>
                        <a:t>- 18,200 </a:t>
                      </a:r>
                    </a:p>
                    <a:p>
                      <a:r>
                        <a:rPr lang="en-US" baseline="0" dirty="0" smtClean="0"/>
                        <a:t>---   </a:t>
                      </a:r>
                    </a:p>
                    <a:p>
                      <a:r>
                        <a:rPr lang="en-US" baseline="0" dirty="0" smtClean="0"/>
                        <a:t> 52,800  </a:t>
                      </a:r>
                    </a:p>
                    <a:p>
                      <a:r>
                        <a:rPr lang="en-US" baseline="0" dirty="0" smtClean="0"/>
                        <a:t>-11,800 </a:t>
                      </a:r>
                    </a:p>
                    <a:p>
                      <a:endParaRPr lang="en-US" baseline="0" dirty="0" smtClean="0"/>
                    </a:p>
                    <a:p>
                      <a:r>
                        <a:rPr lang="en-US" baseline="0" dirty="0" smtClean="0"/>
                        <a:t> 41,000</a:t>
                      </a:r>
                    </a:p>
                    <a:p>
                      <a:r>
                        <a:rPr lang="en-US" dirty="0" smtClean="0"/>
                        <a:t>-25,000 </a:t>
                      </a:r>
                    </a:p>
                    <a:p>
                      <a:endParaRPr lang="en-US" dirty="0" smtClean="0"/>
                    </a:p>
                    <a:p>
                      <a:r>
                        <a:rPr lang="en-US" dirty="0" smtClean="0"/>
                        <a:t>16,000</a:t>
                      </a:r>
                      <a:endParaRPr lang="en-US" dirty="0"/>
                    </a:p>
                  </a:txBody>
                  <a:tcPr>
                    <a:solidFill>
                      <a:schemeClr val="accent5">
                        <a:lumMod val="20000"/>
                        <a:lumOff val="80000"/>
                      </a:schemeClr>
                    </a:solidFill>
                  </a:tcPr>
                </a:tc>
                <a:tc>
                  <a:txBody>
                    <a:bodyPr/>
                    <a:lstStyle/>
                    <a:p>
                      <a:r>
                        <a:rPr lang="en-US" dirty="0" smtClean="0"/>
                        <a:t>25,000 </a:t>
                      </a:r>
                    </a:p>
                    <a:p>
                      <a:endParaRPr lang="en-US" dirty="0" smtClean="0"/>
                    </a:p>
                    <a:p>
                      <a:r>
                        <a:rPr lang="en-US" dirty="0" smtClean="0"/>
                        <a:t>---</a:t>
                      </a:r>
                    </a:p>
                    <a:p>
                      <a:endParaRPr lang="en-US" dirty="0" smtClean="0"/>
                    </a:p>
                    <a:p>
                      <a:r>
                        <a:rPr lang="en-US" dirty="0" smtClean="0"/>
                        <a:t> 25,000 </a:t>
                      </a:r>
                    </a:p>
                    <a:p>
                      <a:endParaRPr lang="en-US" dirty="0" smtClean="0"/>
                    </a:p>
                    <a:p>
                      <a:r>
                        <a:rPr lang="en-US" dirty="0" smtClean="0"/>
                        <a:t>  3,000 </a:t>
                      </a:r>
                    </a:p>
                    <a:p>
                      <a:r>
                        <a:rPr lang="en-US" dirty="0" smtClean="0"/>
                        <a:t> 22,000 </a:t>
                      </a:r>
                    </a:p>
                    <a:p>
                      <a:r>
                        <a:rPr lang="en-US" dirty="0" smtClean="0"/>
                        <a:t>--- </a:t>
                      </a:r>
                    </a:p>
                    <a:p>
                      <a:r>
                        <a:rPr lang="en-US" dirty="0" smtClean="0"/>
                        <a:t>-18,200 </a:t>
                      </a:r>
                    </a:p>
                    <a:p>
                      <a:r>
                        <a:rPr lang="en-US" dirty="0" smtClean="0"/>
                        <a:t>   3,800 </a:t>
                      </a:r>
                    </a:p>
                    <a:p>
                      <a:r>
                        <a:rPr lang="en-US" dirty="0" smtClean="0"/>
                        <a:t> ----  </a:t>
                      </a:r>
                    </a:p>
                    <a:p>
                      <a:r>
                        <a:rPr lang="en-US" dirty="0" smtClean="0"/>
                        <a:t>-  3,800 </a:t>
                      </a:r>
                    </a:p>
                    <a:p>
                      <a:endParaRPr lang="en-US" dirty="0" smtClean="0"/>
                    </a:p>
                    <a:p>
                      <a:r>
                        <a:rPr lang="en-US" dirty="0" smtClean="0"/>
                        <a:t> ---- </a:t>
                      </a:r>
                    </a:p>
                    <a:p>
                      <a:r>
                        <a:rPr lang="en-US" baseline="0" dirty="0" smtClean="0"/>
                        <a:t> </a:t>
                      </a:r>
                      <a:r>
                        <a:rPr lang="en-US" dirty="0" smtClean="0"/>
                        <a:t>---- </a:t>
                      </a:r>
                    </a:p>
                    <a:p>
                      <a:endParaRPr lang="en-US" dirty="0" smtClean="0"/>
                    </a:p>
                    <a:p>
                      <a:r>
                        <a:rPr lang="en-US" dirty="0" smtClean="0"/>
                        <a:t> ----</a:t>
                      </a:r>
                      <a:endParaRPr lang="en-US" dirty="0"/>
                    </a:p>
                  </a:txBody>
                  <a:tcPr>
                    <a:solidFill>
                      <a:schemeClr val="accent5">
                        <a:lumMod val="20000"/>
                        <a:lumOff val="80000"/>
                      </a:schemeClr>
                    </a:solidFill>
                  </a:tcPr>
                </a:tc>
                <a:tc>
                  <a:txBody>
                    <a:bodyPr/>
                    <a:lstStyle/>
                    <a:p>
                      <a:r>
                        <a:rPr lang="en-US" dirty="0" smtClean="0"/>
                        <a:t>8,000 </a:t>
                      </a:r>
                    </a:p>
                    <a:p>
                      <a:endParaRPr lang="en-US" dirty="0" smtClean="0"/>
                    </a:p>
                    <a:p>
                      <a:r>
                        <a:rPr lang="en-US" dirty="0" smtClean="0"/>
                        <a:t>---</a:t>
                      </a:r>
                    </a:p>
                    <a:p>
                      <a:endParaRPr lang="en-US" dirty="0" smtClean="0"/>
                    </a:p>
                    <a:p>
                      <a:r>
                        <a:rPr lang="en-US" dirty="0" smtClean="0"/>
                        <a:t>8,000 </a:t>
                      </a:r>
                    </a:p>
                    <a:p>
                      <a:endParaRPr lang="en-US" dirty="0" smtClean="0"/>
                    </a:p>
                    <a:p>
                      <a:r>
                        <a:rPr lang="en-US" dirty="0" smtClean="0"/>
                        <a:t>---  </a:t>
                      </a:r>
                    </a:p>
                    <a:p>
                      <a:r>
                        <a:rPr lang="en-US" dirty="0" smtClean="0"/>
                        <a:t> 8,000 </a:t>
                      </a:r>
                    </a:p>
                    <a:p>
                      <a:r>
                        <a:rPr lang="en-US" dirty="0" smtClean="0"/>
                        <a:t>---</a:t>
                      </a:r>
                    </a:p>
                    <a:p>
                      <a:r>
                        <a:rPr lang="en-US" dirty="0" smtClean="0"/>
                        <a:t>---   </a:t>
                      </a:r>
                    </a:p>
                    <a:p>
                      <a:r>
                        <a:rPr lang="en-US" dirty="0" smtClean="0"/>
                        <a:t> 8,000 </a:t>
                      </a:r>
                    </a:p>
                    <a:p>
                      <a:r>
                        <a:rPr lang="en-US" dirty="0" smtClean="0"/>
                        <a:t>  ---- </a:t>
                      </a:r>
                    </a:p>
                    <a:p>
                      <a:r>
                        <a:rPr lang="en-US" dirty="0" smtClean="0"/>
                        <a:t>-8,000 </a:t>
                      </a:r>
                    </a:p>
                    <a:p>
                      <a:endParaRPr lang="en-US" dirty="0" smtClean="0"/>
                    </a:p>
                    <a:p>
                      <a:r>
                        <a:rPr lang="en-US" dirty="0" smtClean="0"/>
                        <a:t>---- </a:t>
                      </a:r>
                    </a:p>
                    <a:p>
                      <a:r>
                        <a:rPr lang="en-US" dirty="0" smtClean="0"/>
                        <a:t>---- </a:t>
                      </a:r>
                    </a:p>
                    <a:p>
                      <a:endParaRPr lang="en-US" dirty="0" smtClean="0"/>
                    </a:p>
                    <a:p>
                      <a:r>
                        <a:rPr lang="en-US" dirty="0" smtClean="0"/>
                        <a:t>----</a:t>
                      </a:r>
                      <a:endParaRPr lang="en-US" dirty="0"/>
                    </a:p>
                  </a:txBody>
                  <a:tcPr>
                    <a:solidFill>
                      <a:schemeClr val="accent1">
                        <a:lumMod val="20000"/>
                        <a:lumOff val="80000"/>
                      </a:schemeClr>
                    </a:solidFill>
                  </a:tcPr>
                </a:tc>
                <a:tc>
                  <a:txBody>
                    <a:bodyPr/>
                    <a:lstStyle/>
                    <a:p>
                      <a:r>
                        <a:rPr lang="en-US" dirty="0" smtClean="0"/>
                        <a:t>94,000 </a:t>
                      </a:r>
                    </a:p>
                    <a:p>
                      <a:endParaRPr lang="en-US" dirty="0" smtClean="0"/>
                    </a:p>
                    <a:p>
                      <a:r>
                        <a:rPr lang="en-US" dirty="0" smtClean="0"/>
                        <a:t> </a:t>
                      </a:r>
                      <a:r>
                        <a:rPr lang="en-US" baseline="0" dirty="0" smtClean="0"/>
                        <a:t>  </a:t>
                      </a:r>
                      <a:r>
                        <a:rPr lang="en-US" dirty="0" smtClean="0"/>
                        <a:t>6,000 </a:t>
                      </a:r>
                    </a:p>
                    <a:p>
                      <a:endParaRPr lang="en-US" dirty="0" smtClean="0"/>
                    </a:p>
                    <a:p>
                      <a:r>
                        <a:rPr lang="en-US" dirty="0" smtClean="0"/>
                        <a:t>1,00,000 </a:t>
                      </a:r>
                    </a:p>
                    <a:p>
                      <a:endParaRPr lang="en-US" dirty="0" smtClean="0"/>
                    </a:p>
                    <a:p>
                      <a:r>
                        <a:rPr lang="en-US" dirty="0" smtClean="0"/>
                        <a:t>----</a:t>
                      </a:r>
                      <a:r>
                        <a:rPr lang="en-US" baseline="0" dirty="0" smtClean="0"/>
                        <a:t>  </a:t>
                      </a:r>
                    </a:p>
                    <a:p>
                      <a:r>
                        <a:rPr lang="en-US" baseline="0" dirty="0" smtClean="0"/>
                        <a:t>1,00,000 </a:t>
                      </a:r>
                    </a:p>
                    <a:p>
                      <a:r>
                        <a:rPr lang="en-US" baseline="0" dirty="0" smtClean="0"/>
                        <a:t>--- </a:t>
                      </a:r>
                    </a:p>
                    <a:p>
                      <a:r>
                        <a:rPr lang="en-US" baseline="0" dirty="0" smtClean="0"/>
                        <a:t>---  </a:t>
                      </a:r>
                    </a:p>
                    <a:p>
                      <a:r>
                        <a:rPr lang="en-US" baseline="0" dirty="0" smtClean="0"/>
                        <a:t>1,00,000 </a:t>
                      </a:r>
                    </a:p>
                    <a:p>
                      <a:r>
                        <a:rPr lang="en-US" baseline="0" dirty="0" smtClean="0"/>
                        <a:t>  ----  </a:t>
                      </a:r>
                    </a:p>
                    <a:p>
                      <a:r>
                        <a:rPr lang="en-US" baseline="0" dirty="0" smtClean="0"/>
                        <a:t>  ---- </a:t>
                      </a:r>
                    </a:p>
                    <a:p>
                      <a:endParaRPr lang="en-US" baseline="0" dirty="0" smtClean="0"/>
                    </a:p>
                    <a:p>
                      <a:r>
                        <a:rPr lang="en-US" baseline="0" dirty="0" smtClean="0"/>
                        <a:t>1,00,000 </a:t>
                      </a:r>
                    </a:p>
                    <a:p>
                      <a:r>
                        <a:rPr lang="en-US" baseline="0" dirty="0" smtClean="0"/>
                        <a:t>-  25,000 </a:t>
                      </a:r>
                    </a:p>
                    <a:p>
                      <a:endParaRPr lang="en-US" dirty="0" smtClean="0"/>
                    </a:p>
                    <a:p>
                      <a:r>
                        <a:rPr lang="en-US" dirty="0" smtClean="0"/>
                        <a:t>   75,000</a:t>
                      </a:r>
                      <a:endParaRPr lang="en-US" dirty="0"/>
                    </a:p>
                  </a:txBody>
                  <a:tcPr>
                    <a:solidFill>
                      <a:schemeClr val="accent5">
                        <a:lumMod val="40000"/>
                        <a:lumOff val="60000"/>
                      </a:schemeClr>
                    </a:solidFill>
                  </a:tcPr>
                </a:tc>
                <a:tc>
                  <a:txBody>
                    <a:bodyPr/>
                    <a:lstStyle/>
                    <a:p>
                      <a:r>
                        <a:rPr lang="en-US" dirty="0" smtClean="0"/>
                        <a:t>20,000 </a:t>
                      </a:r>
                    </a:p>
                    <a:p>
                      <a:endParaRPr lang="en-US" dirty="0" smtClean="0"/>
                    </a:p>
                    <a:p>
                      <a:r>
                        <a:rPr lang="en-US" dirty="0" smtClean="0"/>
                        <a:t>   4,000 </a:t>
                      </a:r>
                    </a:p>
                    <a:p>
                      <a:endParaRPr lang="en-US" dirty="0" smtClean="0"/>
                    </a:p>
                    <a:p>
                      <a:r>
                        <a:rPr lang="en-US" dirty="0" smtClean="0"/>
                        <a:t>24,000 </a:t>
                      </a:r>
                    </a:p>
                    <a:p>
                      <a:endParaRPr lang="en-US" dirty="0" smtClean="0"/>
                    </a:p>
                    <a:p>
                      <a:r>
                        <a:rPr lang="en-US" dirty="0" smtClean="0"/>
                        <a:t>---   </a:t>
                      </a:r>
                    </a:p>
                    <a:p>
                      <a:r>
                        <a:rPr lang="en-US" dirty="0" smtClean="0"/>
                        <a:t>24,000 </a:t>
                      </a:r>
                    </a:p>
                    <a:p>
                      <a:r>
                        <a:rPr lang="en-US" dirty="0" smtClean="0"/>
                        <a:t>--- </a:t>
                      </a:r>
                    </a:p>
                    <a:p>
                      <a:r>
                        <a:rPr lang="en-US" dirty="0" smtClean="0"/>
                        <a:t>--- </a:t>
                      </a:r>
                    </a:p>
                    <a:p>
                      <a:r>
                        <a:rPr lang="en-US" dirty="0" smtClean="0"/>
                        <a:t>24,000 </a:t>
                      </a:r>
                    </a:p>
                    <a:p>
                      <a:r>
                        <a:rPr lang="en-US" dirty="0" smtClean="0"/>
                        <a:t>  ----- </a:t>
                      </a:r>
                    </a:p>
                    <a:p>
                      <a:r>
                        <a:rPr lang="en-US" dirty="0" smtClean="0"/>
                        <a:t>  -----</a:t>
                      </a:r>
                      <a:r>
                        <a:rPr lang="en-US" baseline="0" dirty="0" smtClean="0"/>
                        <a:t> </a:t>
                      </a:r>
                    </a:p>
                    <a:p>
                      <a:endParaRPr lang="en-US" baseline="0" dirty="0" smtClean="0"/>
                    </a:p>
                    <a:p>
                      <a:r>
                        <a:rPr lang="en-US" baseline="0" dirty="0" smtClean="0"/>
                        <a:t>24,000 </a:t>
                      </a:r>
                    </a:p>
                    <a:p>
                      <a:r>
                        <a:rPr lang="en-US" baseline="0" dirty="0" smtClean="0"/>
                        <a:t>  -----  </a:t>
                      </a:r>
                    </a:p>
                    <a:p>
                      <a:endParaRPr lang="en-US" baseline="0" dirty="0" smtClean="0"/>
                    </a:p>
                    <a:p>
                      <a:r>
                        <a:rPr lang="en-US" baseline="0" dirty="0" smtClean="0"/>
                        <a:t>24,000</a:t>
                      </a:r>
                      <a:endParaRPr lang="en-US" dirty="0"/>
                    </a:p>
                  </a:txBody>
                  <a:tcPr>
                    <a:solidFill>
                      <a:schemeClr val="accent5">
                        <a:lumMod val="40000"/>
                        <a:lumOff val="60000"/>
                      </a:schemeClr>
                    </a:solidFill>
                  </a:tcPr>
                </a:tc>
                <a:tc>
                  <a:txBody>
                    <a:bodyPr/>
                    <a:lstStyle/>
                    <a:p>
                      <a:r>
                        <a:rPr lang="en-US" dirty="0" smtClean="0"/>
                        <a:t>23,000 </a:t>
                      </a:r>
                    </a:p>
                    <a:p>
                      <a:endParaRPr lang="en-US" dirty="0" smtClean="0"/>
                    </a:p>
                    <a:p>
                      <a:r>
                        <a:rPr lang="en-US" dirty="0" smtClean="0"/>
                        <a:t>   2,000 </a:t>
                      </a:r>
                    </a:p>
                    <a:p>
                      <a:endParaRPr lang="en-US" dirty="0" smtClean="0"/>
                    </a:p>
                    <a:p>
                      <a:r>
                        <a:rPr lang="en-US" dirty="0" smtClean="0"/>
                        <a:t>25,000  </a:t>
                      </a:r>
                    </a:p>
                    <a:p>
                      <a:endParaRPr lang="en-US" dirty="0" smtClean="0"/>
                    </a:p>
                    <a:p>
                      <a:r>
                        <a:rPr lang="en-US" dirty="0" smtClean="0"/>
                        <a:t>---   </a:t>
                      </a:r>
                    </a:p>
                    <a:p>
                      <a:r>
                        <a:rPr lang="en-US" dirty="0" smtClean="0"/>
                        <a:t>25,000 </a:t>
                      </a:r>
                    </a:p>
                    <a:p>
                      <a:r>
                        <a:rPr lang="en-US" dirty="0" smtClean="0"/>
                        <a:t>--- </a:t>
                      </a:r>
                    </a:p>
                    <a:p>
                      <a:r>
                        <a:rPr lang="en-US" dirty="0" smtClean="0"/>
                        <a:t>---  </a:t>
                      </a:r>
                    </a:p>
                    <a:p>
                      <a:r>
                        <a:rPr lang="en-US" dirty="0" smtClean="0"/>
                        <a:t>25,000  ----</a:t>
                      </a:r>
                    </a:p>
                    <a:p>
                      <a:r>
                        <a:rPr lang="en-US" dirty="0" smtClean="0"/>
                        <a:t>----</a:t>
                      </a:r>
                      <a:r>
                        <a:rPr lang="en-US" baseline="0" dirty="0" smtClean="0"/>
                        <a:t> </a:t>
                      </a:r>
                    </a:p>
                    <a:p>
                      <a:endParaRPr lang="en-US" baseline="0" dirty="0" smtClean="0"/>
                    </a:p>
                    <a:p>
                      <a:r>
                        <a:rPr lang="en-US" baseline="0" dirty="0" smtClean="0"/>
                        <a:t>25,000 </a:t>
                      </a:r>
                    </a:p>
                    <a:p>
                      <a:r>
                        <a:rPr lang="en-US" baseline="0" dirty="0" smtClean="0"/>
                        <a:t>   ----  </a:t>
                      </a:r>
                    </a:p>
                    <a:p>
                      <a:endParaRPr lang="en-US" baseline="0" dirty="0" smtClean="0"/>
                    </a:p>
                    <a:p>
                      <a:r>
                        <a:rPr lang="en-US" baseline="0" dirty="0" smtClean="0"/>
                        <a:t>25,000</a:t>
                      </a:r>
                      <a:endParaRPr lang="en-US" dirty="0"/>
                    </a:p>
                  </a:txBody>
                  <a:tcPr>
                    <a:solidFill>
                      <a:schemeClr val="accent5">
                        <a:lumMod val="40000"/>
                        <a:lumOff val="60000"/>
                      </a:schemeClr>
                    </a:solidFill>
                  </a:tcPr>
                </a:tc>
              </a:tr>
            </a:tbl>
          </a:graphicData>
        </a:graphic>
      </p:graphicFrame>
      <p:cxnSp>
        <p:nvCxnSpPr>
          <p:cNvPr id="9" name="Straight Connector 8"/>
          <p:cNvCxnSpPr/>
          <p:nvPr/>
        </p:nvCxnSpPr>
        <p:spPr>
          <a:xfrm>
            <a:off x="2895600" y="2362200"/>
            <a:ext cx="601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895600" y="3352800"/>
            <a:ext cx="6019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895600" y="4191000"/>
            <a:ext cx="6019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895600" y="5105400"/>
            <a:ext cx="6019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895600" y="6096000"/>
            <a:ext cx="6019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5334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sz="3200" dirty="0" smtClean="0"/>
              <a:t>continues…..</a:t>
            </a:r>
            <a:endParaRPr lang="en-US" sz="3200" dirty="0"/>
          </a:p>
        </p:txBody>
      </p:sp>
      <p:graphicFrame>
        <p:nvGraphicFramePr>
          <p:cNvPr id="4" name="Content Placeholder 3"/>
          <p:cNvGraphicFramePr>
            <a:graphicFrameLocks noGrp="1"/>
          </p:cNvGraphicFramePr>
          <p:nvPr>
            <p:ph idx="1"/>
          </p:nvPr>
        </p:nvGraphicFramePr>
        <p:xfrm>
          <a:off x="152401" y="457200"/>
          <a:ext cx="8762999" cy="6492240"/>
        </p:xfrm>
        <a:graphic>
          <a:graphicData uri="http://schemas.openxmlformats.org/drawingml/2006/table">
            <a:tbl>
              <a:tblPr firstRow="1" bandRow="1">
                <a:tableStyleId>{5C22544A-7EE6-4342-B048-85BDC9FD1C3A}</a:tableStyleId>
              </a:tblPr>
              <a:tblGrid>
                <a:gridCol w="830911"/>
                <a:gridCol w="2115047"/>
                <a:gridCol w="981986"/>
                <a:gridCol w="491655"/>
                <a:gridCol w="685800"/>
                <a:gridCol w="1143000"/>
                <a:gridCol w="1143000"/>
                <a:gridCol w="1371600"/>
              </a:tblGrid>
              <a:tr h="632567">
                <a:tc>
                  <a:txBody>
                    <a:bodyPr/>
                    <a:lstStyle/>
                    <a:p>
                      <a:r>
                        <a:rPr lang="en-US" dirty="0" smtClean="0"/>
                        <a:t>Date/Month</a:t>
                      </a:r>
                      <a:endParaRPr lang="en-US" dirty="0"/>
                    </a:p>
                  </a:txBody>
                  <a:tcPr/>
                </a:tc>
                <a:tc>
                  <a:txBody>
                    <a:bodyPr/>
                    <a:lstStyle/>
                    <a:p>
                      <a:r>
                        <a:rPr lang="en-US" dirty="0" smtClean="0"/>
                        <a:t>Particulars</a:t>
                      </a:r>
                      <a:endParaRPr lang="en-US" dirty="0"/>
                    </a:p>
                  </a:txBody>
                  <a:tcPr/>
                </a:tc>
                <a:tc>
                  <a:txBody>
                    <a:bodyPr/>
                    <a:lstStyle/>
                    <a:p>
                      <a:r>
                        <a:rPr lang="en-US" dirty="0" smtClean="0"/>
                        <a:t>Cash</a:t>
                      </a:r>
                      <a:endParaRPr lang="en-US" dirty="0"/>
                    </a:p>
                  </a:txBody>
                  <a:tcPr/>
                </a:tc>
                <a:tc>
                  <a:txBody>
                    <a:bodyPr/>
                    <a:lstStyle/>
                    <a:p>
                      <a:r>
                        <a:rPr lang="en-US" dirty="0" smtClean="0"/>
                        <a:t>Cr</a:t>
                      </a:r>
                      <a:endParaRPr lang="en-US" dirty="0"/>
                    </a:p>
                  </a:txBody>
                  <a:tcPr/>
                </a:tc>
                <a:tc>
                  <a:txBody>
                    <a:bodyPr/>
                    <a:lstStyle/>
                    <a:p>
                      <a:r>
                        <a:rPr lang="en-US" dirty="0" smtClean="0"/>
                        <a:t>A’s </a:t>
                      </a:r>
                      <a:r>
                        <a:rPr lang="en-US" dirty="0" smtClean="0"/>
                        <a:t> Loan</a:t>
                      </a:r>
                      <a:endParaRPr lang="en-US" dirty="0"/>
                    </a:p>
                  </a:txBody>
                  <a:tcPr/>
                </a:tc>
                <a:tc>
                  <a:txBody>
                    <a:bodyPr/>
                    <a:lstStyle/>
                    <a:p>
                      <a:r>
                        <a:rPr lang="en-US" dirty="0" smtClean="0"/>
                        <a:t>A</a:t>
                      </a:r>
                      <a:endParaRPr lang="en-US" dirty="0"/>
                    </a:p>
                  </a:txBody>
                  <a:tcPr/>
                </a:tc>
                <a:tc>
                  <a:txBody>
                    <a:bodyPr/>
                    <a:lstStyle/>
                    <a:p>
                      <a:r>
                        <a:rPr lang="en-US" dirty="0" smtClean="0"/>
                        <a:t>B</a:t>
                      </a:r>
                      <a:endParaRPr lang="en-US" dirty="0"/>
                    </a:p>
                  </a:txBody>
                  <a:tcPr/>
                </a:tc>
                <a:tc>
                  <a:txBody>
                    <a:bodyPr/>
                    <a:lstStyle/>
                    <a:p>
                      <a:r>
                        <a:rPr lang="en-US" dirty="0" smtClean="0"/>
                        <a:t>C</a:t>
                      </a:r>
                      <a:endParaRPr lang="en-US" dirty="0"/>
                    </a:p>
                  </a:txBody>
                  <a:tcPr/>
                </a:tc>
              </a:tr>
              <a:tr h="5783473">
                <a:tc>
                  <a:txBody>
                    <a:bodyPr/>
                    <a:lstStyle/>
                    <a:p>
                      <a:r>
                        <a:rPr lang="en-US" dirty="0" smtClean="0">
                          <a:solidFill>
                            <a:schemeClr val="tx1"/>
                          </a:solidFill>
                        </a:rPr>
                        <a:t>March</a:t>
                      </a:r>
                      <a:r>
                        <a:rPr lang="en-US" dirty="0" smtClean="0">
                          <a:solidFill>
                            <a:schemeClr val="bg1">
                              <a:lumMod val="50000"/>
                            </a:schemeClr>
                          </a:solidFill>
                        </a:rPr>
                        <a:t> </a:t>
                      </a:r>
                    </a:p>
                    <a:p>
                      <a:endParaRPr lang="en-US" dirty="0" smtClean="0">
                        <a:solidFill>
                          <a:schemeClr val="bg1">
                            <a:lumMod val="50000"/>
                          </a:schemeClr>
                        </a:solidFill>
                      </a:endParaRPr>
                    </a:p>
                    <a:p>
                      <a:endParaRPr lang="en-US" dirty="0" smtClean="0">
                        <a:solidFill>
                          <a:schemeClr val="bg1">
                            <a:lumMod val="50000"/>
                          </a:schemeClr>
                        </a:solidFill>
                      </a:endParaRPr>
                    </a:p>
                    <a:p>
                      <a:endParaRPr lang="en-US" dirty="0" smtClean="0">
                        <a:solidFill>
                          <a:schemeClr val="bg1">
                            <a:lumMod val="50000"/>
                          </a:schemeClr>
                        </a:solidFill>
                      </a:endParaRPr>
                    </a:p>
                    <a:p>
                      <a:r>
                        <a:rPr lang="en-US" dirty="0" smtClean="0">
                          <a:solidFill>
                            <a:schemeClr val="tx1"/>
                          </a:solidFill>
                        </a:rPr>
                        <a:t>May</a:t>
                      </a:r>
                    </a:p>
                    <a:p>
                      <a:endParaRPr lang="en-US" dirty="0">
                        <a:solidFill>
                          <a:schemeClr val="tx1"/>
                        </a:solidFill>
                      </a:endParaRPr>
                    </a:p>
                  </a:txBody>
                  <a:tcPr>
                    <a:solidFill>
                      <a:schemeClr val="accent5">
                        <a:lumMod val="20000"/>
                        <a:lumOff val="80000"/>
                      </a:schemeClr>
                    </a:solidFill>
                  </a:tcPr>
                </a:tc>
                <a:tc>
                  <a:txBody>
                    <a:bodyPr/>
                    <a:lstStyle/>
                    <a:p>
                      <a:pPr algn="just"/>
                      <a:r>
                        <a:rPr lang="en-US" dirty="0" smtClean="0">
                          <a:solidFill>
                            <a:srgbClr val="FF0000"/>
                          </a:solidFill>
                        </a:rPr>
                        <a:t>Balances </a:t>
                      </a:r>
                    </a:p>
                    <a:p>
                      <a:pPr algn="just"/>
                      <a:r>
                        <a:rPr lang="en-US" dirty="0" smtClean="0">
                          <a:solidFill>
                            <a:schemeClr val="tx1"/>
                          </a:solidFill>
                        </a:rPr>
                        <a:t>paid to A &amp;</a:t>
                      </a:r>
                      <a:r>
                        <a:rPr lang="en-US" baseline="0" dirty="0" smtClean="0">
                          <a:solidFill>
                            <a:schemeClr val="tx1"/>
                          </a:solidFill>
                        </a:rPr>
                        <a:t> C in the ratio of 3:1</a:t>
                      </a:r>
                      <a:endParaRPr lang="en-US" dirty="0" smtClean="0">
                        <a:solidFill>
                          <a:schemeClr val="tx1"/>
                        </a:solidFill>
                      </a:endParaRPr>
                    </a:p>
                    <a:p>
                      <a:pPr algn="r"/>
                      <a:r>
                        <a:rPr lang="en-US" dirty="0" smtClean="0">
                          <a:solidFill>
                            <a:srgbClr val="FF0000"/>
                          </a:solidFill>
                        </a:rPr>
                        <a:t>              Balances  </a:t>
                      </a:r>
                    </a:p>
                    <a:p>
                      <a:pPr algn="just"/>
                      <a:r>
                        <a:rPr lang="en-US" dirty="0" smtClean="0">
                          <a:solidFill>
                            <a:schemeClr val="tx1"/>
                          </a:solidFill>
                        </a:rPr>
                        <a:t>Gross Realization </a:t>
                      </a:r>
                    </a:p>
                    <a:p>
                      <a:pPr algn="just"/>
                      <a:r>
                        <a:rPr lang="en-US" dirty="0" smtClean="0">
                          <a:solidFill>
                            <a:schemeClr val="tx1"/>
                          </a:solidFill>
                        </a:rPr>
                        <a:t>Paid to A &amp; C in the ratio of 3:1 to bring their capital proportionate to B     </a:t>
                      </a:r>
                    </a:p>
                    <a:p>
                      <a:pPr algn="r"/>
                      <a:r>
                        <a:rPr lang="en-US" dirty="0" smtClean="0">
                          <a:solidFill>
                            <a:schemeClr val="tx1"/>
                          </a:solidFill>
                        </a:rPr>
                        <a:t>                 </a:t>
                      </a:r>
                      <a:r>
                        <a:rPr lang="en-US" dirty="0" smtClean="0">
                          <a:solidFill>
                            <a:srgbClr val="FF0000"/>
                          </a:solidFill>
                        </a:rPr>
                        <a:t>Balances </a:t>
                      </a:r>
                    </a:p>
                    <a:p>
                      <a:pPr algn="just"/>
                      <a:r>
                        <a:rPr lang="en-US" dirty="0" smtClean="0">
                          <a:solidFill>
                            <a:schemeClr val="tx1"/>
                          </a:solidFill>
                        </a:rPr>
                        <a:t>Balance distributed to all partners in their profit sharing ratio 3:2:1</a:t>
                      </a:r>
                    </a:p>
                    <a:p>
                      <a:pPr algn="r"/>
                      <a:r>
                        <a:rPr lang="en-US" dirty="0" smtClean="0">
                          <a:solidFill>
                            <a:srgbClr val="FF0000"/>
                          </a:solidFill>
                        </a:rPr>
                        <a:t>Balances</a:t>
                      </a:r>
                    </a:p>
                    <a:p>
                      <a:pPr algn="r"/>
                      <a:r>
                        <a:rPr lang="en-US" dirty="0" smtClean="0">
                          <a:solidFill>
                            <a:schemeClr val="tx1"/>
                          </a:solidFill>
                        </a:rPr>
                        <a:t>Gross realization</a:t>
                      </a:r>
                    </a:p>
                    <a:p>
                      <a:pPr algn="l"/>
                      <a:r>
                        <a:rPr lang="en-US" dirty="0" smtClean="0">
                          <a:solidFill>
                            <a:schemeClr val="tx1"/>
                          </a:solidFill>
                        </a:rPr>
                        <a:t>Rs.36,000,</a:t>
                      </a:r>
                      <a:r>
                        <a:rPr lang="en-US" baseline="0" dirty="0" smtClean="0">
                          <a:solidFill>
                            <a:schemeClr val="tx1"/>
                          </a:solidFill>
                        </a:rPr>
                        <a:t> distributed in 3:2:1 </a:t>
                      </a:r>
                    </a:p>
                    <a:p>
                      <a:pPr algn="r"/>
                      <a:r>
                        <a:rPr lang="en-US" baseline="0" dirty="0" smtClean="0">
                          <a:solidFill>
                            <a:srgbClr val="FF0000"/>
                          </a:solidFill>
                        </a:rPr>
                        <a:t>Balance Left</a:t>
                      </a:r>
                    </a:p>
                    <a:p>
                      <a:pPr algn="l"/>
                      <a:r>
                        <a:rPr lang="en-US" baseline="0" dirty="0" smtClean="0">
                          <a:solidFill>
                            <a:srgbClr val="FF0000"/>
                          </a:solidFill>
                        </a:rPr>
                        <a:t>(Loss on realization)</a:t>
                      </a:r>
                      <a:endParaRPr lang="en-US" dirty="0" smtClean="0">
                        <a:solidFill>
                          <a:srgbClr val="FF0000"/>
                        </a:solidFill>
                      </a:endParaRPr>
                    </a:p>
                  </a:txBody>
                  <a:tcPr>
                    <a:solidFill>
                      <a:schemeClr val="accent5">
                        <a:lumMod val="20000"/>
                        <a:lumOff val="80000"/>
                      </a:schemeClr>
                    </a:solidFill>
                  </a:tcPr>
                </a:tc>
                <a:tc>
                  <a:txBody>
                    <a:bodyPr/>
                    <a:lstStyle/>
                    <a:p>
                      <a:r>
                        <a:rPr lang="en-US" dirty="0" smtClean="0"/>
                        <a:t> 16,000</a:t>
                      </a:r>
                    </a:p>
                    <a:p>
                      <a:endParaRPr lang="en-US" dirty="0" smtClean="0"/>
                    </a:p>
                    <a:p>
                      <a:r>
                        <a:rPr lang="en-US" dirty="0" smtClean="0"/>
                        <a:t>-16,000</a:t>
                      </a:r>
                    </a:p>
                    <a:p>
                      <a:r>
                        <a:rPr lang="en-US" baseline="0" dirty="0" smtClean="0"/>
                        <a:t>    ---</a:t>
                      </a:r>
                      <a:endParaRPr lang="en-US" dirty="0" smtClean="0"/>
                    </a:p>
                    <a:p>
                      <a:r>
                        <a:rPr lang="en-US" dirty="0" smtClean="0"/>
                        <a:t>  43,500 </a:t>
                      </a:r>
                    </a:p>
                    <a:p>
                      <a:r>
                        <a:rPr lang="en-US" dirty="0" smtClean="0"/>
                        <a:t>    </a:t>
                      </a:r>
                      <a:endParaRPr lang="en-US" baseline="0" dirty="0" smtClean="0"/>
                    </a:p>
                    <a:p>
                      <a:r>
                        <a:rPr lang="en-US" baseline="0" dirty="0" smtClean="0"/>
                        <a:t>    </a:t>
                      </a:r>
                    </a:p>
                    <a:p>
                      <a:r>
                        <a:rPr lang="en-US" baseline="0" dirty="0" smtClean="0"/>
                        <a:t> </a:t>
                      </a:r>
                    </a:p>
                    <a:p>
                      <a:r>
                        <a:rPr lang="en-US" baseline="0" dirty="0" smtClean="0"/>
                        <a:t>-36,000 </a:t>
                      </a:r>
                    </a:p>
                    <a:p>
                      <a:r>
                        <a:rPr lang="en-US" dirty="0" smtClean="0"/>
                        <a:t>  7,500  </a:t>
                      </a:r>
                    </a:p>
                    <a:p>
                      <a:endParaRPr lang="en-US" dirty="0" smtClean="0"/>
                    </a:p>
                    <a:p>
                      <a:endParaRPr lang="en-US" dirty="0" smtClean="0"/>
                    </a:p>
                    <a:p>
                      <a:r>
                        <a:rPr lang="en-US" dirty="0" smtClean="0"/>
                        <a:t>-7,500</a:t>
                      </a:r>
                    </a:p>
                    <a:p>
                      <a:endParaRPr lang="en-US" dirty="0" smtClean="0"/>
                    </a:p>
                    <a:p>
                      <a:r>
                        <a:rPr lang="en-US" dirty="0" smtClean="0"/>
                        <a:t> ----  </a:t>
                      </a:r>
                    </a:p>
                    <a:p>
                      <a:r>
                        <a:rPr lang="en-US" dirty="0" smtClean="0"/>
                        <a:t> 36,000 </a:t>
                      </a:r>
                    </a:p>
                    <a:p>
                      <a:r>
                        <a:rPr lang="en-US" dirty="0" smtClean="0"/>
                        <a:t>-36,000 </a:t>
                      </a:r>
                    </a:p>
                    <a:p>
                      <a:r>
                        <a:rPr lang="en-US" dirty="0" smtClean="0"/>
                        <a:t> </a:t>
                      </a:r>
                    </a:p>
                    <a:p>
                      <a:r>
                        <a:rPr lang="en-US" dirty="0" smtClean="0"/>
                        <a:t>  -----</a:t>
                      </a:r>
                    </a:p>
                    <a:p>
                      <a:endParaRPr lang="en-US" dirty="0"/>
                    </a:p>
                  </a:txBody>
                  <a:tcPr>
                    <a:solidFill>
                      <a:schemeClr val="accent5">
                        <a:lumMod val="20000"/>
                        <a:lumOff val="80000"/>
                      </a:schemeClr>
                    </a:solidFill>
                  </a:tcPr>
                </a:tc>
                <a:tc>
                  <a:txBody>
                    <a:bodyPr/>
                    <a:lstStyle/>
                    <a:p>
                      <a:endParaRPr lang="en-US" dirty="0" smtClean="0"/>
                    </a:p>
                    <a:p>
                      <a:endParaRPr lang="en-US" dirty="0" smtClean="0"/>
                    </a:p>
                    <a:p>
                      <a:endParaRPr lang="en-US" dirty="0" smtClean="0"/>
                    </a:p>
                    <a:p>
                      <a:endParaRPr lang="en-US" dirty="0" smtClean="0"/>
                    </a:p>
                    <a:p>
                      <a:r>
                        <a:rPr lang="en-US" dirty="0" smtClean="0"/>
                        <a:t> </a:t>
                      </a:r>
                    </a:p>
                    <a:p>
                      <a:endParaRPr lang="en-US" dirty="0" smtClean="0"/>
                    </a:p>
                    <a:p>
                      <a:r>
                        <a:rPr lang="en-US" dirty="0" smtClean="0"/>
                        <a:t> </a:t>
                      </a:r>
                    </a:p>
                    <a:p>
                      <a:endParaRPr lang="en-US" dirty="0" smtClean="0"/>
                    </a:p>
                    <a:p>
                      <a:endParaRPr lang="en-US" dirty="0" smtClean="0"/>
                    </a:p>
                  </a:txBody>
                  <a:tcPr>
                    <a:solidFill>
                      <a:schemeClr val="accent5">
                        <a:lumMod val="20000"/>
                        <a:lumOff val="80000"/>
                      </a:schemeClr>
                    </a:solidFill>
                  </a:tcPr>
                </a:tc>
                <a:tc>
                  <a:txBody>
                    <a:bodyPr/>
                    <a:lstStyle/>
                    <a:p>
                      <a:endParaRPr lang="en-US" dirty="0" smtClean="0"/>
                    </a:p>
                    <a:p>
                      <a:endParaRPr lang="en-US" dirty="0" smtClean="0"/>
                    </a:p>
                    <a:p>
                      <a:endParaRPr lang="en-US" dirty="0" smtClean="0"/>
                    </a:p>
                  </a:txBody>
                  <a:tcPr>
                    <a:solidFill>
                      <a:schemeClr val="accent1">
                        <a:lumMod val="20000"/>
                        <a:lumOff val="80000"/>
                      </a:schemeClr>
                    </a:solidFill>
                  </a:tcPr>
                </a:tc>
                <a:tc>
                  <a:txBody>
                    <a:bodyPr/>
                    <a:lstStyle/>
                    <a:p>
                      <a:r>
                        <a:rPr lang="en-US" dirty="0" smtClean="0"/>
                        <a:t> 75,000</a:t>
                      </a:r>
                    </a:p>
                    <a:p>
                      <a:endParaRPr lang="en-US" dirty="0" smtClean="0"/>
                    </a:p>
                    <a:p>
                      <a:r>
                        <a:rPr lang="en-US" dirty="0" smtClean="0"/>
                        <a:t>-12,000 </a:t>
                      </a:r>
                    </a:p>
                    <a:p>
                      <a:r>
                        <a:rPr lang="en-US" dirty="0" smtClean="0"/>
                        <a:t>  63,000 </a:t>
                      </a:r>
                    </a:p>
                    <a:p>
                      <a:r>
                        <a:rPr lang="en-US" dirty="0" smtClean="0"/>
                        <a:t>   -----  </a:t>
                      </a:r>
                    </a:p>
                    <a:p>
                      <a:endParaRPr lang="en-US" dirty="0" smtClean="0"/>
                    </a:p>
                    <a:p>
                      <a:endParaRPr lang="en-US" dirty="0" smtClean="0"/>
                    </a:p>
                    <a:p>
                      <a:endParaRPr lang="en-US" dirty="0" smtClean="0"/>
                    </a:p>
                    <a:p>
                      <a:r>
                        <a:rPr lang="en-US" dirty="0" smtClean="0"/>
                        <a:t>-27,000 </a:t>
                      </a:r>
                    </a:p>
                    <a:p>
                      <a:r>
                        <a:rPr lang="en-US" dirty="0" smtClean="0"/>
                        <a:t> 36,000 </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- 3,750</a:t>
                      </a:r>
                    </a:p>
                    <a:p>
                      <a:endParaRPr lang="en-US" dirty="0" smtClean="0"/>
                    </a:p>
                    <a:p>
                      <a:r>
                        <a:rPr lang="en-US" baseline="0" dirty="0" smtClean="0"/>
                        <a:t>  </a:t>
                      </a:r>
                      <a:r>
                        <a:rPr lang="en-US" dirty="0" smtClean="0"/>
                        <a:t>32,250 </a:t>
                      </a:r>
                    </a:p>
                    <a:p>
                      <a:r>
                        <a:rPr lang="en-US" dirty="0" smtClean="0"/>
                        <a:t>   -----</a:t>
                      </a:r>
                    </a:p>
                    <a:p>
                      <a:r>
                        <a:rPr lang="en-US" dirty="0" smtClean="0"/>
                        <a:t>-18,000 </a:t>
                      </a:r>
                    </a:p>
                    <a:p>
                      <a:endParaRPr lang="en-US" dirty="0" smtClean="0"/>
                    </a:p>
                    <a:p>
                      <a:r>
                        <a:rPr lang="en-US" dirty="0" smtClean="0"/>
                        <a:t> 14,250</a:t>
                      </a:r>
                    </a:p>
                  </a:txBody>
                  <a:tcPr>
                    <a:solidFill>
                      <a:schemeClr val="accent5">
                        <a:lumMod val="40000"/>
                        <a:lumOff val="60000"/>
                      </a:schemeClr>
                    </a:solidFill>
                  </a:tcPr>
                </a:tc>
                <a:tc>
                  <a:txBody>
                    <a:bodyPr/>
                    <a:lstStyle/>
                    <a:p>
                      <a:r>
                        <a:rPr lang="en-US" dirty="0" smtClean="0"/>
                        <a:t>24,000</a:t>
                      </a:r>
                    </a:p>
                    <a:p>
                      <a:endParaRPr lang="en-US" dirty="0" smtClean="0"/>
                    </a:p>
                    <a:p>
                      <a:r>
                        <a:rPr lang="en-US" dirty="0" smtClean="0"/>
                        <a:t>   ----</a:t>
                      </a:r>
                      <a:endParaRPr lang="en-US" baseline="0" dirty="0" smtClean="0"/>
                    </a:p>
                    <a:p>
                      <a:r>
                        <a:rPr lang="en-US" baseline="0" dirty="0" smtClean="0"/>
                        <a:t>  24,000 </a:t>
                      </a:r>
                    </a:p>
                    <a:p>
                      <a:r>
                        <a:rPr lang="en-US" baseline="0" dirty="0" smtClean="0"/>
                        <a:t>   -----  </a:t>
                      </a:r>
                    </a:p>
                    <a:p>
                      <a:endParaRPr lang="en-US" baseline="0" dirty="0" smtClean="0"/>
                    </a:p>
                    <a:p>
                      <a:endParaRPr lang="en-US" baseline="0" dirty="0" smtClean="0"/>
                    </a:p>
                    <a:p>
                      <a:endParaRPr lang="en-US" baseline="0" dirty="0" smtClean="0"/>
                    </a:p>
                    <a:p>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24,000</a:t>
                      </a:r>
                    </a:p>
                    <a:p>
                      <a:endParaRPr lang="en-US" baseline="0" dirty="0" smtClean="0"/>
                    </a:p>
                    <a:p>
                      <a:endParaRPr lang="en-US" baseline="0" dirty="0" smtClean="0"/>
                    </a:p>
                    <a:p>
                      <a:pPr>
                        <a:buFontTx/>
                        <a:buChar char="-"/>
                      </a:pPr>
                      <a:r>
                        <a:rPr lang="en-US" dirty="0" smtClean="0"/>
                        <a:t>   2500 </a:t>
                      </a:r>
                    </a:p>
                    <a:p>
                      <a:pPr>
                        <a:buFontTx/>
                        <a:buChar char="-"/>
                      </a:pPr>
                      <a:endParaRPr lang="en-US" dirty="0" smtClean="0"/>
                    </a:p>
                    <a:p>
                      <a:pPr>
                        <a:buFontTx/>
                        <a:buNone/>
                      </a:pPr>
                      <a:r>
                        <a:rPr lang="en-US" dirty="0" smtClean="0"/>
                        <a:t>   21,500  </a:t>
                      </a:r>
                    </a:p>
                    <a:p>
                      <a:pPr>
                        <a:buFontTx/>
                        <a:buNone/>
                      </a:pPr>
                      <a:r>
                        <a:rPr lang="en-US" dirty="0" smtClean="0"/>
                        <a:t>    -----  </a:t>
                      </a:r>
                    </a:p>
                    <a:p>
                      <a:pPr>
                        <a:buFontTx/>
                        <a:buChar char="-"/>
                      </a:pPr>
                      <a:r>
                        <a:rPr lang="en-US" dirty="0" smtClean="0"/>
                        <a:t> 12,000  </a:t>
                      </a:r>
                    </a:p>
                    <a:p>
                      <a:pPr>
                        <a:buFontTx/>
                        <a:buChar char="-"/>
                      </a:pPr>
                      <a:endParaRPr lang="en-US" dirty="0" smtClean="0"/>
                    </a:p>
                    <a:p>
                      <a:pPr>
                        <a:buFontTx/>
                        <a:buNone/>
                      </a:pPr>
                      <a:r>
                        <a:rPr lang="en-US" dirty="0" smtClean="0"/>
                        <a:t>    9,500</a:t>
                      </a:r>
                    </a:p>
                    <a:p>
                      <a:pPr>
                        <a:buFontTx/>
                        <a:buNone/>
                      </a:pPr>
                      <a:endParaRPr lang="en-US" dirty="0"/>
                    </a:p>
                  </a:txBody>
                  <a:tcPr>
                    <a:solidFill>
                      <a:schemeClr val="accent5">
                        <a:lumMod val="40000"/>
                        <a:lumOff val="60000"/>
                      </a:schemeClr>
                    </a:solidFill>
                  </a:tcPr>
                </a:tc>
                <a:tc>
                  <a:txBody>
                    <a:bodyPr/>
                    <a:lstStyle/>
                    <a:p>
                      <a:r>
                        <a:rPr lang="en-US" dirty="0" smtClean="0"/>
                        <a:t> 25,000</a:t>
                      </a:r>
                    </a:p>
                    <a:p>
                      <a:endParaRPr lang="en-US" dirty="0" smtClean="0"/>
                    </a:p>
                    <a:p>
                      <a:r>
                        <a:rPr lang="en-US" baseline="0" dirty="0" smtClean="0"/>
                        <a:t> - 4,000</a:t>
                      </a:r>
                      <a:endParaRPr lang="en-US" dirty="0" smtClean="0"/>
                    </a:p>
                    <a:p>
                      <a:r>
                        <a:rPr lang="en-US" dirty="0" smtClean="0"/>
                        <a:t> 21,000  </a:t>
                      </a:r>
                    </a:p>
                    <a:p>
                      <a:r>
                        <a:rPr lang="en-US" dirty="0" smtClean="0"/>
                        <a:t>   -----</a:t>
                      </a:r>
                    </a:p>
                    <a:p>
                      <a:endParaRPr lang="en-US" baseline="0" dirty="0" smtClean="0"/>
                    </a:p>
                    <a:p>
                      <a:r>
                        <a:rPr lang="en-US" baseline="0" dirty="0" smtClean="0"/>
                        <a:t>   </a:t>
                      </a:r>
                    </a:p>
                    <a:p>
                      <a:endParaRPr lang="en-US" baseline="0" dirty="0" smtClean="0"/>
                    </a:p>
                    <a:p>
                      <a:r>
                        <a:rPr lang="en-US" dirty="0" smtClean="0"/>
                        <a:t>-9,000 </a:t>
                      </a:r>
                    </a:p>
                    <a:p>
                      <a:r>
                        <a:rPr lang="en-US" dirty="0" smtClean="0"/>
                        <a:t>12,000  </a:t>
                      </a:r>
                    </a:p>
                    <a:p>
                      <a:endParaRPr lang="en-US" dirty="0" smtClean="0"/>
                    </a:p>
                    <a:p>
                      <a:endParaRPr lang="en-US" dirty="0" smtClean="0"/>
                    </a:p>
                    <a:p>
                      <a:pPr>
                        <a:buFontTx/>
                        <a:buChar char="-"/>
                      </a:pPr>
                      <a:r>
                        <a:rPr lang="en-US" dirty="0" smtClean="0"/>
                        <a:t> 1250 </a:t>
                      </a:r>
                    </a:p>
                    <a:p>
                      <a:pPr>
                        <a:buFontTx/>
                        <a:buChar char="-"/>
                      </a:pPr>
                      <a:endParaRPr lang="en-US" dirty="0" smtClean="0"/>
                    </a:p>
                    <a:p>
                      <a:pPr>
                        <a:buFontTx/>
                        <a:buNone/>
                      </a:pPr>
                      <a:r>
                        <a:rPr lang="en-US" dirty="0" smtClean="0"/>
                        <a:t>10,750 </a:t>
                      </a:r>
                    </a:p>
                    <a:p>
                      <a:pPr>
                        <a:buFontTx/>
                        <a:buNone/>
                      </a:pPr>
                      <a:r>
                        <a:rPr lang="en-US" dirty="0" smtClean="0"/>
                        <a:t>   ----- </a:t>
                      </a:r>
                    </a:p>
                    <a:p>
                      <a:pPr>
                        <a:buFontTx/>
                        <a:buChar char="-"/>
                      </a:pPr>
                      <a:r>
                        <a:rPr lang="en-US" dirty="0" smtClean="0"/>
                        <a:t>6,000  </a:t>
                      </a:r>
                    </a:p>
                    <a:p>
                      <a:pPr>
                        <a:buFontTx/>
                        <a:buChar char="-"/>
                      </a:pPr>
                      <a:endParaRPr lang="en-US" dirty="0" smtClean="0"/>
                    </a:p>
                    <a:p>
                      <a:pPr>
                        <a:buFontTx/>
                        <a:buNone/>
                      </a:pPr>
                      <a:r>
                        <a:rPr lang="en-US" dirty="0" smtClean="0"/>
                        <a:t> 4750</a:t>
                      </a:r>
                    </a:p>
                    <a:p>
                      <a:pPr>
                        <a:buFontTx/>
                        <a:buChar char="-"/>
                      </a:pPr>
                      <a:endParaRPr lang="en-US" dirty="0" smtClean="0"/>
                    </a:p>
                    <a:p>
                      <a:endParaRPr lang="en-US" dirty="0"/>
                    </a:p>
                  </a:txBody>
                  <a:tcPr>
                    <a:solidFill>
                      <a:schemeClr val="accent5">
                        <a:lumMod val="40000"/>
                        <a:lumOff val="60000"/>
                      </a:schemeClr>
                    </a:solidFill>
                  </a:tcPr>
                </a:tc>
              </a:tr>
            </a:tbl>
          </a:graphicData>
        </a:graphic>
      </p:graphicFrame>
      <p:cxnSp>
        <p:nvCxnSpPr>
          <p:cNvPr id="9" name="Straight Connector 8"/>
          <p:cNvCxnSpPr/>
          <p:nvPr/>
        </p:nvCxnSpPr>
        <p:spPr>
          <a:xfrm>
            <a:off x="3124200" y="1981200"/>
            <a:ext cx="579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71800" y="4953000"/>
            <a:ext cx="5867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24200" y="6019800"/>
            <a:ext cx="579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124200" y="3657600"/>
            <a:ext cx="5715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t>Maximum Loss Method</a:t>
            </a:r>
            <a:endParaRPr lang="en-US" dirty="0"/>
          </a:p>
        </p:txBody>
      </p:sp>
      <p:sp>
        <p:nvSpPr>
          <p:cNvPr id="3" name="Content Placeholder 2"/>
          <p:cNvSpPr>
            <a:spLocks noGrp="1"/>
          </p:cNvSpPr>
          <p:nvPr>
            <p:ph idx="1"/>
          </p:nvPr>
        </p:nvSpPr>
        <p:spPr>
          <a:xfrm>
            <a:off x="457200" y="838200"/>
            <a:ext cx="8229600" cy="579120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en-US" dirty="0" smtClean="0"/>
              <a:t>An alternative method of piecemeal distribution amongst partner is to calculate the maximum possible loss on every realization after the outside liabilities and the partners loan has been paid off.</a:t>
            </a:r>
          </a:p>
          <a:p>
            <a:pPr algn="just"/>
            <a:r>
              <a:rPr lang="en-US" dirty="0" smtClean="0"/>
              <a:t>The </a:t>
            </a:r>
            <a:r>
              <a:rPr lang="en-US" dirty="0" smtClean="0">
                <a:solidFill>
                  <a:srgbClr val="FF0000"/>
                </a:solidFill>
              </a:rPr>
              <a:t>amount available</a:t>
            </a:r>
            <a:r>
              <a:rPr lang="en-US" dirty="0" smtClean="0"/>
              <a:t> for distribution is compared with the </a:t>
            </a:r>
            <a:r>
              <a:rPr lang="en-US" dirty="0" smtClean="0">
                <a:solidFill>
                  <a:srgbClr val="FF0000"/>
                </a:solidFill>
              </a:rPr>
              <a:t>total amount of capital </a:t>
            </a:r>
            <a:r>
              <a:rPr lang="en-US" dirty="0" smtClean="0"/>
              <a:t>payable to the partners and maximum loss is ascertained on the assumption that in future assets will not fetch any amount.</a:t>
            </a:r>
          </a:p>
          <a:p>
            <a:pPr algn="just"/>
            <a:r>
              <a:rPr lang="en-US" dirty="0" smtClean="0"/>
              <a:t>The maximum possible </a:t>
            </a:r>
            <a:r>
              <a:rPr lang="en-US" dirty="0" smtClean="0">
                <a:solidFill>
                  <a:srgbClr val="FF0000"/>
                </a:solidFill>
              </a:rPr>
              <a:t>loss is deducted </a:t>
            </a:r>
            <a:r>
              <a:rPr lang="en-US" dirty="0" smtClean="0"/>
              <a:t>from the capital balances of the partners in their profit and loss sharing ratio.</a:t>
            </a:r>
          </a:p>
          <a:p>
            <a:pPr algn="just"/>
            <a:r>
              <a:rPr lang="en-US" dirty="0" smtClean="0"/>
              <a:t>The </a:t>
            </a:r>
            <a:r>
              <a:rPr lang="en-US" dirty="0" smtClean="0">
                <a:solidFill>
                  <a:srgbClr val="FF0000"/>
                </a:solidFill>
              </a:rPr>
              <a:t>balance left </a:t>
            </a:r>
            <a:r>
              <a:rPr lang="en-US" dirty="0" smtClean="0"/>
              <a:t>in the capital account after deducting the maximum possible loss will be the </a:t>
            </a:r>
            <a:r>
              <a:rPr lang="en-US" dirty="0" smtClean="0">
                <a:solidFill>
                  <a:srgbClr val="FF0000"/>
                </a:solidFill>
              </a:rPr>
              <a:t>amount payable </a:t>
            </a:r>
            <a:r>
              <a:rPr lang="en-US" dirty="0" smtClean="0"/>
              <a:t>to the partner.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Which method should be adopted</a:t>
            </a:r>
            <a:endParaRPr lang="en-US" dirty="0"/>
          </a:p>
        </p:txBody>
      </p:sp>
      <p:sp>
        <p:nvSpPr>
          <p:cNvPr id="3" name="Content Placeholder 2"/>
          <p:cNvSpPr>
            <a:spLocks noGrp="1"/>
          </p:cNvSpPr>
          <p:nvPr>
            <p:ph idx="1"/>
          </p:nvPr>
        </p:nvSpPr>
        <p:spPr>
          <a:xfrm>
            <a:off x="457200" y="1295400"/>
            <a:ext cx="8229600" cy="4830763"/>
          </a:xfrm>
        </p:spPr>
        <p:style>
          <a:lnRef idx="1">
            <a:schemeClr val="accent1"/>
          </a:lnRef>
          <a:fillRef idx="2">
            <a:schemeClr val="accent1"/>
          </a:fillRef>
          <a:effectRef idx="1">
            <a:schemeClr val="accent1"/>
          </a:effectRef>
          <a:fontRef idx="minor">
            <a:schemeClr val="dk1"/>
          </a:fontRef>
        </p:style>
        <p:txBody>
          <a:bodyPr/>
          <a:lstStyle/>
          <a:p>
            <a:pPr algn="just"/>
            <a:r>
              <a:rPr lang="en-US" dirty="0" smtClean="0"/>
              <a:t>If it is </a:t>
            </a:r>
            <a:r>
              <a:rPr lang="en-US" dirty="0" smtClean="0">
                <a:solidFill>
                  <a:srgbClr val="FF0000"/>
                </a:solidFill>
              </a:rPr>
              <a:t>not specifically mentioned </a:t>
            </a:r>
            <a:r>
              <a:rPr lang="en-US" dirty="0" smtClean="0"/>
              <a:t>in the question as to which method is to be adopted, then any of the two methods may be adopted.</a:t>
            </a:r>
          </a:p>
          <a:p>
            <a:pPr algn="just"/>
            <a:r>
              <a:rPr lang="en-US" dirty="0" smtClean="0"/>
              <a:t>But, if it is clearly stated in the question to apply the rule of </a:t>
            </a:r>
            <a:r>
              <a:rPr lang="en-US" dirty="0" smtClean="0">
                <a:solidFill>
                  <a:srgbClr val="FF0000"/>
                </a:solidFill>
              </a:rPr>
              <a:t>Garner vs. Murray </a:t>
            </a:r>
            <a:r>
              <a:rPr lang="en-US" dirty="0" smtClean="0"/>
              <a:t>or distribution of cash is to be made assuming that no further realization of assets will be made, </a:t>
            </a:r>
            <a:r>
              <a:rPr lang="en-US" dirty="0" smtClean="0">
                <a:solidFill>
                  <a:srgbClr val="FF0000"/>
                </a:solidFill>
              </a:rPr>
              <a:t>maximum loss method </a:t>
            </a:r>
            <a:r>
              <a:rPr lang="en-US" dirty="0" smtClean="0"/>
              <a:t>will be used.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6397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Illustration</a:t>
            </a:r>
            <a:endParaRPr lang="en-US" dirty="0"/>
          </a:p>
        </p:txBody>
      </p:sp>
      <p:sp>
        <p:nvSpPr>
          <p:cNvPr id="3" name="Content Placeholder 2"/>
          <p:cNvSpPr>
            <a:spLocks noGrp="1"/>
          </p:cNvSpPr>
          <p:nvPr>
            <p:ph idx="1"/>
          </p:nvPr>
        </p:nvSpPr>
        <p:spPr>
          <a:xfrm>
            <a:off x="457200" y="990600"/>
            <a:ext cx="8458200" cy="5638800"/>
          </a:xfrm>
        </p:spPr>
        <p:style>
          <a:lnRef idx="1">
            <a:schemeClr val="accent1"/>
          </a:lnRef>
          <a:fillRef idx="2">
            <a:schemeClr val="accent1"/>
          </a:fillRef>
          <a:effectRef idx="1">
            <a:schemeClr val="accent1"/>
          </a:effectRef>
          <a:fontRef idx="minor">
            <a:schemeClr val="dk1"/>
          </a:fontRef>
        </p:style>
        <p:txBody>
          <a:bodyPr/>
          <a:lstStyle/>
          <a:p>
            <a:pPr algn="just">
              <a:buNone/>
            </a:pPr>
            <a:r>
              <a:rPr lang="en-US" sz="2800" dirty="0" smtClean="0"/>
              <a:t>Taking the same problem which has been solved by applying surplus capital method ,show the distribution of cash under </a:t>
            </a:r>
            <a:r>
              <a:rPr lang="en-US" sz="2800" dirty="0" smtClean="0">
                <a:solidFill>
                  <a:srgbClr val="FF0000"/>
                </a:solidFill>
              </a:rPr>
              <a:t>Maximum loss method.</a:t>
            </a:r>
          </a:p>
          <a:p>
            <a:pPr algn="just">
              <a:buNone/>
            </a:pPr>
            <a:r>
              <a:rPr lang="en-US" b="1" u="sng" dirty="0" smtClean="0">
                <a:solidFill>
                  <a:schemeClr val="tx1"/>
                </a:solidFill>
              </a:rPr>
              <a:t>Solution: </a:t>
            </a:r>
            <a:r>
              <a:rPr lang="en-US" dirty="0" smtClean="0">
                <a:solidFill>
                  <a:schemeClr val="tx1"/>
                </a:solidFill>
              </a:rPr>
              <a:t> </a:t>
            </a:r>
            <a:r>
              <a:rPr lang="en-US" sz="2800" dirty="0" smtClean="0">
                <a:solidFill>
                  <a:schemeClr val="tx1"/>
                </a:solidFill>
              </a:rPr>
              <a:t>Cash available each month </a:t>
            </a:r>
          </a:p>
          <a:p>
            <a:pPr algn="just">
              <a:buNone/>
            </a:pPr>
            <a:endParaRPr lang="en-US" sz="2800" b="1" u="sng" dirty="0" smtClean="0">
              <a:solidFill>
                <a:schemeClr val="tx1"/>
              </a:solidFill>
            </a:endParaRPr>
          </a:p>
          <a:p>
            <a:pPr>
              <a:buNone/>
            </a:pPr>
            <a:endParaRPr lang="en-US" dirty="0" smtClean="0">
              <a:solidFill>
                <a:srgbClr val="FF0000"/>
              </a:solidFill>
            </a:endParaRPr>
          </a:p>
          <a:p>
            <a:pPr>
              <a:buNone/>
            </a:pPr>
            <a:endParaRPr lang="en-US" dirty="0">
              <a:solidFill>
                <a:srgbClr val="FF0000"/>
              </a:solidFill>
            </a:endParaRPr>
          </a:p>
        </p:txBody>
      </p:sp>
      <p:graphicFrame>
        <p:nvGraphicFramePr>
          <p:cNvPr id="5" name="Table 4"/>
          <p:cNvGraphicFramePr>
            <a:graphicFrameLocks noGrp="1"/>
          </p:cNvGraphicFramePr>
          <p:nvPr/>
        </p:nvGraphicFramePr>
        <p:xfrm>
          <a:off x="838200" y="3276600"/>
          <a:ext cx="8001000" cy="2895600"/>
        </p:xfrm>
        <a:graphic>
          <a:graphicData uri="http://schemas.openxmlformats.org/drawingml/2006/table">
            <a:tbl>
              <a:tblPr firstRow="1" bandRow="1">
                <a:tableStyleId>{5C22544A-7EE6-4342-B048-85BDC9FD1C3A}</a:tableStyleId>
              </a:tblPr>
              <a:tblGrid>
                <a:gridCol w="960120"/>
                <a:gridCol w="1440180"/>
                <a:gridCol w="1120140"/>
                <a:gridCol w="1440180"/>
                <a:gridCol w="1120140"/>
                <a:gridCol w="1920240"/>
              </a:tblGrid>
              <a:tr h="1054689">
                <a:tc>
                  <a:txBody>
                    <a:bodyPr/>
                    <a:lstStyle/>
                    <a:p>
                      <a:r>
                        <a:rPr lang="en-US" sz="2000" dirty="0" smtClean="0"/>
                        <a:t>Month</a:t>
                      </a:r>
                      <a:endParaRPr lang="en-US" sz="2000" dirty="0"/>
                    </a:p>
                  </a:txBody>
                  <a:tcPr/>
                </a:tc>
                <a:tc gridSpan="5">
                  <a:txBody>
                    <a:bodyPr/>
                    <a:lstStyle/>
                    <a:p>
                      <a:r>
                        <a:rPr lang="en-US" sz="2000" dirty="0" smtClean="0"/>
                        <a:t>Debtors     +    Stock     + Fixed Assets - Expenses</a:t>
                      </a:r>
                      <a:r>
                        <a:rPr lang="en-US" sz="2000" baseline="0" dirty="0" smtClean="0"/>
                        <a:t> = cash available</a:t>
                      </a:r>
                      <a:endParaRPr lang="en-US" sz="20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840911">
                <a:tc>
                  <a:txBody>
                    <a:bodyPr/>
                    <a:lstStyle/>
                    <a:p>
                      <a:r>
                        <a:rPr lang="en-US" dirty="0" smtClean="0"/>
                        <a:t>Feb </a:t>
                      </a:r>
                    </a:p>
                    <a:p>
                      <a:r>
                        <a:rPr lang="en-US" dirty="0" smtClean="0"/>
                        <a:t>March</a:t>
                      </a:r>
                    </a:p>
                    <a:p>
                      <a:r>
                        <a:rPr lang="en-US" dirty="0" smtClean="0"/>
                        <a:t>May </a:t>
                      </a:r>
                    </a:p>
                    <a:p>
                      <a:r>
                        <a:rPr lang="en-US" dirty="0" smtClean="0"/>
                        <a:t>July</a:t>
                      </a:r>
                      <a:endParaRPr lang="en-US" dirty="0"/>
                    </a:p>
                  </a:txBody>
                  <a:tcPr/>
                </a:tc>
                <a:tc>
                  <a:txBody>
                    <a:bodyPr/>
                    <a:lstStyle/>
                    <a:p>
                      <a:r>
                        <a:rPr lang="en-US" dirty="0" smtClean="0"/>
                        <a:t>  4,000 </a:t>
                      </a:r>
                    </a:p>
                    <a:p>
                      <a:r>
                        <a:rPr lang="en-US" dirty="0" smtClean="0"/>
                        <a:t>12,000 </a:t>
                      </a:r>
                    </a:p>
                    <a:p>
                      <a:r>
                        <a:rPr lang="en-US" dirty="0" smtClean="0"/>
                        <a:t>  8,000 </a:t>
                      </a:r>
                    </a:p>
                    <a:p>
                      <a:r>
                        <a:rPr lang="en-US" dirty="0" smtClean="0"/>
                        <a:t>  6,000</a:t>
                      </a:r>
                    </a:p>
                    <a:p>
                      <a:endParaRPr lang="en-US" dirty="0"/>
                    </a:p>
                  </a:txBody>
                  <a:tcPr/>
                </a:tc>
                <a:tc>
                  <a:txBody>
                    <a:bodyPr/>
                    <a:lstStyle/>
                    <a:p>
                      <a:r>
                        <a:rPr lang="en-US" dirty="0" smtClean="0"/>
                        <a:t>  5,000 </a:t>
                      </a:r>
                    </a:p>
                    <a:p>
                      <a:r>
                        <a:rPr lang="en-US" dirty="0" smtClean="0"/>
                        <a:t>10,000 </a:t>
                      </a:r>
                    </a:p>
                    <a:p>
                      <a:r>
                        <a:rPr lang="en-US" dirty="0" smtClean="0"/>
                        <a:t>17,000 </a:t>
                      </a:r>
                    </a:p>
                    <a:p>
                      <a:r>
                        <a:rPr lang="en-US" dirty="0" smtClean="0"/>
                        <a:t>  9,000</a:t>
                      </a:r>
                      <a:endParaRPr lang="en-US" dirty="0"/>
                    </a:p>
                  </a:txBody>
                  <a:tcPr/>
                </a:tc>
                <a:tc>
                  <a:txBody>
                    <a:bodyPr/>
                    <a:lstStyle/>
                    <a:p>
                      <a:r>
                        <a:rPr lang="en-US" dirty="0" smtClean="0"/>
                        <a:t>10,000 </a:t>
                      </a:r>
                    </a:p>
                    <a:p>
                      <a:r>
                        <a:rPr lang="en-US" dirty="0" smtClean="0"/>
                        <a:t>32,000 </a:t>
                      </a:r>
                    </a:p>
                    <a:p>
                      <a:r>
                        <a:rPr lang="en-US" dirty="0" smtClean="0"/>
                        <a:t>20,000 </a:t>
                      </a:r>
                    </a:p>
                    <a:p>
                      <a:r>
                        <a:rPr lang="en-US" dirty="0" smtClean="0"/>
                        <a:t>22,000 </a:t>
                      </a:r>
                    </a:p>
                    <a:p>
                      <a:endParaRPr lang="en-US" dirty="0"/>
                    </a:p>
                  </a:txBody>
                  <a:tcPr/>
                </a:tc>
                <a:tc>
                  <a:txBody>
                    <a:bodyPr/>
                    <a:lstStyle/>
                    <a:p>
                      <a:r>
                        <a:rPr lang="en-US" dirty="0" smtClean="0"/>
                        <a:t>   800 </a:t>
                      </a:r>
                    </a:p>
                    <a:p>
                      <a:r>
                        <a:rPr lang="en-US" dirty="0" smtClean="0"/>
                        <a:t>1,200 </a:t>
                      </a:r>
                    </a:p>
                    <a:p>
                      <a:r>
                        <a:rPr lang="en-US" dirty="0" smtClean="0"/>
                        <a:t>1,500 </a:t>
                      </a:r>
                    </a:p>
                    <a:p>
                      <a:r>
                        <a:rPr lang="en-US" dirty="0" smtClean="0"/>
                        <a:t>1,000 </a:t>
                      </a:r>
                      <a:endParaRPr lang="en-US" dirty="0"/>
                    </a:p>
                  </a:txBody>
                  <a:tcPr/>
                </a:tc>
                <a:tc>
                  <a:txBody>
                    <a:bodyPr/>
                    <a:lstStyle/>
                    <a:p>
                      <a:r>
                        <a:rPr lang="en-US" dirty="0" smtClean="0"/>
                        <a:t>18,200 </a:t>
                      </a:r>
                    </a:p>
                    <a:p>
                      <a:r>
                        <a:rPr lang="en-US" dirty="0" smtClean="0"/>
                        <a:t>52,800 </a:t>
                      </a:r>
                    </a:p>
                    <a:p>
                      <a:r>
                        <a:rPr lang="en-US" dirty="0" smtClean="0"/>
                        <a:t>43,500 </a:t>
                      </a:r>
                    </a:p>
                    <a:p>
                      <a:r>
                        <a:rPr lang="en-US" dirty="0" smtClean="0"/>
                        <a:t>36,000 </a:t>
                      </a:r>
                      <a:endParaRPr lang="en-US"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533400"/>
          </a:xfrm>
        </p:spPr>
        <p:style>
          <a:lnRef idx="2">
            <a:schemeClr val="accent1"/>
          </a:lnRef>
          <a:fillRef idx="1">
            <a:schemeClr val="lt1"/>
          </a:fillRef>
          <a:effectRef idx="0">
            <a:schemeClr val="accent1"/>
          </a:effectRef>
          <a:fontRef idx="minor">
            <a:schemeClr val="dk1"/>
          </a:fontRef>
        </p:style>
        <p:txBody>
          <a:bodyPr>
            <a:normAutofit/>
          </a:bodyPr>
          <a:lstStyle/>
          <a:p>
            <a:pPr algn="l"/>
            <a:r>
              <a:rPr lang="en-US" sz="2400" dirty="0" smtClean="0"/>
              <a:t>Statement showing </a:t>
            </a:r>
            <a:r>
              <a:rPr lang="en-US" sz="2400" dirty="0" smtClean="0"/>
              <a:t>piecemeal </a:t>
            </a:r>
            <a:r>
              <a:rPr lang="en-US" sz="2400" dirty="0" smtClean="0"/>
              <a:t>d</a:t>
            </a:r>
            <a:r>
              <a:rPr lang="en-US" sz="2400" dirty="0" smtClean="0"/>
              <a:t>istribution </a:t>
            </a:r>
            <a:r>
              <a:rPr lang="en-US" sz="2400" dirty="0" smtClean="0"/>
              <a:t>of Cash</a:t>
            </a:r>
            <a:endParaRPr lang="en-US" sz="2400" dirty="0"/>
          </a:p>
        </p:txBody>
      </p:sp>
      <p:graphicFrame>
        <p:nvGraphicFramePr>
          <p:cNvPr id="4" name="Content Placeholder 3"/>
          <p:cNvGraphicFramePr>
            <a:graphicFrameLocks noGrp="1"/>
          </p:cNvGraphicFramePr>
          <p:nvPr>
            <p:ph idx="1"/>
          </p:nvPr>
        </p:nvGraphicFramePr>
        <p:xfrm>
          <a:off x="152401" y="609600"/>
          <a:ext cx="8991601" cy="6766560"/>
        </p:xfrm>
        <a:graphic>
          <a:graphicData uri="http://schemas.openxmlformats.org/drawingml/2006/table">
            <a:tbl>
              <a:tblPr firstRow="1" bandRow="1">
                <a:tableStyleId>{5C22544A-7EE6-4342-B048-85BDC9FD1C3A}</a:tableStyleId>
              </a:tblPr>
              <a:tblGrid>
                <a:gridCol w="860066"/>
                <a:gridCol w="2189259"/>
                <a:gridCol w="1016442"/>
                <a:gridCol w="1094630"/>
                <a:gridCol w="860066"/>
                <a:gridCol w="1094630"/>
                <a:gridCol w="938254"/>
                <a:gridCol w="938254"/>
              </a:tblGrid>
              <a:tr h="634314">
                <a:tc>
                  <a:txBody>
                    <a:bodyPr/>
                    <a:lstStyle/>
                    <a:p>
                      <a:r>
                        <a:rPr lang="en-US" dirty="0" smtClean="0"/>
                        <a:t>Date/Month</a:t>
                      </a:r>
                      <a:endParaRPr lang="en-US" dirty="0"/>
                    </a:p>
                  </a:txBody>
                  <a:tcPr/>
                </a:tc>
                <a:tc>
                  <a:txBody>
                    <a:bodyPr/>
                    <a:lstStyle/>
                    <a:p>
                      <a:r>
                        <a:rPr lang="en-US" dirty="0" smtClean="0"/>
                        <a:t>Particulars</a:t>
                      </a:r>
                      <a:endParaRPr lang="en-US" dirty="0"/>
                    </a:p>
                  </a:txBody>
                  <a:tcPr/>
                </a:tc>
                <a:tc>
                  <a:txBody>
                    <a:bodyPr/>
                    <a:lstStyle/>
                    <a:p>
                      <a:r>
                        <a:rPr lang="en-US" dirty="0" smtClean="0"/>
                        <a:t>Cash</a:t>
                      </a:r>
                      <a:endParaRPr lang="en-US" dirty="0"/>
                    </a:p>
                  </a:txBody>
                  <a:tcPr/>
                </a:tc>
                <a:tc>
                  <a:txBody>
                    <a:bodyPr/>
                    <a:lstStyle/>
                    <a:p>
                      <a:r>
                        <a:rPr lang="en-US" dirty="0" smtClean="0"/>
                        <a:t>Creditors</a:t>
                      </a:r>
                      <a:endParaRPr lang="en-US" dirty="0"/>
                    </a:p>
                  </a:txBody>
                  <a:tcPr/>
                </a:tc>
                <a:tc>
                  <a:txBody>
                    <a:bodyPr/>
                    <a:lstStyle/>
                    <a:p>
                      <a:r>
                        <a:rPr lang="en-US" dirty="0" smtClean="0"/>
                        <a:t>A’s Loan</a:t>
                      </a:r>
                      <a:endParaRPr lang="en-US" dirty="0"/>
                    </a:p>
                  </a:txBody>
                  <a:tcPr/>
                </a:tc>
                <a:tc>
                  <a:txBody>
                    <a:bodyPr/>
                    <a:lstStyle/>
                    <a:p>
                      <a:r>
                        <a:rPr lang="en-US" dirty="0" smtClean="0"/>
                        <a:t>A</a:t>
                      </a:r>
                      <a:endParaRPr lang="en-US" dirty="0"/>
                    </a:p>
                  </a:txBody>
                  <a:tcPr/>
                </a:tc>
                <a:tc>
                  <a:txBody>
                    <a:bodyPr/>
                    <a:lstStyle/>
                    <a:p>
                      <a:r>
                        <a:rPr lang="en-US" dirty="0" smtClean="0"/>
                        <a:t>B</a:t>
                      </a:r>
                      <a:endParaRPr lang="en-US" dirty="0"/>
                    </a:p>
                  </a:txBody>
                  <a:tcPr/>
                </a:tc>
                <a:tc>
                  <a:txBody>
                    <a:bodyPr/>
                    <a:lstStyle/>
                    <a:p>
                      <a:r>
                        <a:rPr lang="en-US" dirty="0" smtClean="0"/>
                        <a:t>C</a:t>
                      </a:r>
                      <a:endParaRPr lang="en-US" dirty="0"/>
                    </a:p>
                  </a:txBody>
                  <a:tcPr/>
                </a:tc>
              </a:tr>
              <a:tr h="6071286">
                <a:tc>
                  <a:txBody>
                    <a:bodyPr/>
                    <a:lstStyle/>
                    <a:p>
                      <a:r>
                        <a:rPr lang="en-US" dirty="0" smtClean="0">
                          <a:solidFill>
                            <a:schemeClr val="tx1"/>
                          </a:solidFill>
                        </a:rPr>
                        <a:t>Jan </a:t>
                      </a:r>
                      <a:r>
                        <a:rPr lang="en-US" dirty="0" smtClean="0">
                          <a:solidFill>
                            <a:schemeClr val="bg1">
                              <a:lumMod val="50000"/>
                            </a:schemeClr>
                          </a:solidFill>
                        </a:rPr>
                        <a:t>  </a:t>
                      </a:r>
                    </a:p>
                    <a:p>
                      <a:endParaRPr lang="en-US" dirty="0" smtClean="0">
                        <a:solidFill>
                          <a:schemeClr val="bg1">
                            <a:lumMod val="50000"/>
                          </a:schemeClr>
                        </a:solidFill>
                      </a:endParaRPr>
                    </a:p>
                    <a:p>
                      <a:endParaRPr lang="en-US" dirty="0" smtClean="0">
                        <a:solidFill>
                          <a:schemeClr val="bg1">
                            <a:lumMod val="50000"/>
                          </a:schemeClr>
                        </a:solidFill>
                      </a:endParaRPr>
                    </a:p>
                    <a:p>
                      <a:endParaRPr lang="en-US" dirty="0" smtClean="0">
                        <a:solidFill>
                          <a:schemeClr val="bg1">
                            <a:lumMod val="50000"/>
                          </a:schemeClr>
                        </a:solidFill>
                      </a:endParaRPr>
                    </a:p>
                    <a:p>
                      <a:endParaRPr lang="en-US" dirty="0" smtClean="0">
                        <a:solidFill>
                          <a:schemeClr val="bg1">
                            <a:lumMod val="50000"/>
                          </a:schemeClr>
                        </a:solidFill>
                      </a:endParaRPr>
                    </a:p>
                    <a:p>
                      <a:r>
                        <a:rPr lang="en-US" dirty="0" smtClean="0">
                          <a:solidFill>
                            <a:schemeClr val="tx1"/>
                          </a:solidFill>
                        </a:rPr>
                        <a:t>Jan</a:t>
                      </a:r>
                    </a:p>
                    <a:p>
                      <a:endParaRPr lang="en-US" dirty="0" smtClean="0">
                        <a:solidFill>
                          <a:schemeClr val="bg1">
                            <a:lumMod val="50000"/>
                          </a:schemeClr>
                        </a:solidFill>
                      </a:endParaRPr>
                    </a:p>
                    <a:p>
                      <a:endParaRPr lang="en-US" dirty="0" smtClean="0">
                        <a:solidFill>
                          <a:schemeClr val="bg1">
                            <a:lumMod val="50000"/>
                          </a:schemeClr>
                        </a:solidFill>
                      </a:endParaRPr>
                    </a:p>
                    <a:p>
                      <a:r>
                        <a:rPr lang="en-US" dirty="0" smtClean="0">
                          <a:solidFill>
                            <a:schemeClr val="tx1"/>
                          </a:solidFill>
                        </a:rPr>
                        <a:t>Feb </a:t>
                      </a:r>
                    </a:p>
                    <a:p>
                      <a:r>
                        <a:rPr lang="en-US" dirty="0" smtClean="0">
                          <a:solidFill>
                            <a:schemeClr val="tx1"/>
                          </a:solidFill>
                        </a:rPr>
                        <a:t>Feb</a:t>
                      </a:r>
                    </a:p>
                    <a:p>
                      <a:endParaRPr lang="en-US" dirty="0" smtClean="0">
                        <a:solidFill>
                          <a:schemeClr val="tx1"/>
                        </a:solidFill>
                      </a:endParaRPr>
                    </a:p>
                    <a:p>
                      <a:r>
                        <a:rPr lang="en-US" dirty="0" smtClean="0">
                          <a:solidFill>
                            <a:schemeClr val="tx1"/>
                          </a:solidFill>
                        </a:rPr>
                        <a:t>March</a:t>
                      </a:r>
                    </a:p>
                    <a:p>
                      <a:r>
                        <a:rPr lang="en-US" dirty="0" smtClean="0">
                          <a:solidFill>
                            <a:schemeClr val="tx1"/>
                          </a:solidFill>
                        </a:rPr>
                        <a:t>March </a:t>
                      </a:r>
                    </a:p>
                    <a:p>
                      <a:endParaRPr lang="en-US" dirty="0" smtClean="0">
                        <a:solidFill>
                          <a:schemeClr val="tx1"/>
                        </a:solidFill>
                      </a:endParaRPr>
                    </a:p>
                    <a:p>
                      <a:endParaRPr lang="en-US" dirty="0" smtClean="0">
                        <a:solidFill>
                          <a:schemeClr val="tx1"/>
                        </a:solidFill>
                      </a:endParaRPr>
                    </a:p>
                    <a:p>
                      <a:r>
                        <a:rPr lang="en-US" dirty="0" smtClean="0">
                          <a:solidFill>
                            <a:schemeClr val="tx1"/>
                          </a:solidFill>
                        </a:rPr>
                        <a:t>March</a:t>
                      </a:r>
                      <a:endParaRPr lang="en-US" dirty="0">
                        <a:solidFill>
                          <a:schemeClr val="tx1"/>
                        </a:solidFill>
                      </a:endParaRPr>
                    </a:p>
                  </a:txBody>
                  <a:tcPr>
                    <a:solidFill>
                      <a:schemeClr val="accent5">
                        <a:lumMod val="20000"/>
                        <a:lumOff val="80000"/>
                      </a:schemeClr>
                    </a:solidFill>
                  </a:tcPr>
                </a:tc>
                <a:tc>
                  <a:txBody>
                    <a:bodyPr/>
                    <a:lstStyle/>
                    <a:p>
                      <a:pPr algn="just"/>
                      <a:r>
                        <a:rPr lang="en-US" dirty="0" smtClean="0"/>
                        <a:t>Balances as per balance  sheet</a:t>
                      </a:r>
                    </a:p>
                    <a:p>
                      <a:pPr algn="just"/>
                      <a:r>
                        <a:rPr lang="en-US" dirty="0" smtClean="0">
                          <a:solidFill>
                            <a:srgbClr val="FF0000"/>
                          </a:solidFill>
                        </a:rPr>
                        <a:t>Add</a:t>
                      </a:r>
                      <a:r>
                        <a:rPr lang="en-US" dirty="0" smtClean="0"/>
                        <a:t>: Gen. Reserve </a:t>
                      </a:r>
                    </a:p>
                    <a:p>
                      <a:pPr algn="just"/>
                      <a:r>
                        <a:rPr lang="en-US" dirty="0" smtClean="0"/>
                        <a:t>(12,000 in 3:2:1) </a:t>
                      </a:r>
                    </a:p>
                    <a:p>
                      <a:pPr algn="r"/>
                      <a:r>
                        <a:rPr lang="en-US" dirty="0" smtClean="0">
                          <a:solidFill>
                            <a:srgbClr val="FF0000"/>
                          </a:solidFill>
                        </a:rPr>
                        <a:t>              Balances </a:t>
                      </a:r>
                    </a:p>
                    <a:p>
                      <a:pPr algn="just"/>
                      <a:r>
                        <a:rPr lang="en-US" dirty="0" smtClean="0">
                          <a:solidFill>
                            <a:schemeClr val="tx1"/>
                          </a:solidFill>
                        </a:rPr>
                        <a:t>Cash in hand paid to creditors </a:t>
                      </a:r>
                    </a:p>
                    <a:p>
                      <a:pPr algn="r"/>
                      <a:r>
                        <a:rPr lang="en-US" dirty="0" smtClean="0">
                          <a:solidFill>
                            <a:srgbClr val="FF0000"/>
                          </a:solidFill>
                        </a:rPr>
                        <a:t>              Balances  </a:t>
                      </a:r>
                    </a:p>
                    <a:p>
                      <a:pPr algn="just"/>
                      <a:r>
                        <a:rPr lang="en-US" dirty="0" smtClean="0">
                          <a:solidFill>
                            <a:schemeClr val="tx1"/>
                          </a:solidFill>
                        </a:rPr>
                        <a:t>Gross Realization </a:t>
                      </a:r>
                    </a:p>
                    <a:p>
                      <a:pPr algn="just"/>
                      <a:r>
                        <a:rPr lang="en-US" dirty="0" smtClean="0">
                          <a:solidFill>
                            <a:schemeClr val="tx1"/>
                          </a:solidFill>
                        </a:rPr>
                        <a:t>Paid to creditors </a:t>
                      </a:r>
                    </a:p>
                    <a:p>
                      <a:pPr algn="r"/>
                      <a:r>
                        <a:rPr lang="en-US" dirty="0" smtClean="0">
                          <a:solidFill>
                            <a:srgbClr val="FF0000"/>
                          </a:solidFill>
                        </a:rPr>
                        <a:t>Balances </a:t>
                      </a:r>
                    </a:p>
                    <a:p>
                      <a:pPr algn="r"/>
                      <a:r>
                        <a:rPr lang="en-US" dirty="0" smtClean="0">
                          <a:solidFill>
                            <a:schemeClr val="tx1"/>
                          </a:solidFill>
                        </a:rPr>
                        <a:t>Gross</a:t>
                      </a:r>
                      <a:r>
                        <a:rPr lang="en-US" baseline="0" dirty="0" smtClean="0">
                          <a:solidFill>
                            <a:schemeClr val="tx1"/>
                          </a:solidFill>
                        </a:rPr>
                        <a:t> Realization</a:t>
                      </a:r>
                    </a:p>
                    <a:p>
                      <a:pPr algn="just"/>
                      <a:r>
                        <a:rPr lang="en-US" baseline="0" dirty="0" smtClean="0">
                          <a:solidFill>
                            <a:schemeClr val="tx1"/>
                          </a:solidFill>
                        </a:rPr>
                        <a:t>Paid to creditors and A’s Loan </a:t>
                      </a:r>
                    </a:p>
                    <a:p>
                      <a:pPr algn="r"/>
                      <a:r>
                        <a:rPr lang="en-US" baseline="0" dirty="0" smtClean="0">
                          <a:solidFill>
                            <a:srgbClr val="FF0000"/>
                          </a:solidFill>
                        </a:rPr>
                        <a:t>Balances</a:t>
                      </a:r>
                    </a:p>
                    <a:p>
                      <a:pPr algn="just"/>
                      <a:r>
                        <a:rPr lang="en-US" baseline="0" dirty="0" smtClean="0">
                          <a:solidFill>
                            <a:schemeClr val="tx1"/>
                          </a:solidFill>
                        </a:rPr>
                        <a:t>Maximum loss</a:t>
                      </a:r>
                    </a:p>
                    <a:p>
                      <a:pPr algn="just"/>
                      <a:r>
                        <a:rPr lang="en-US" baseline="0" dirty="0" smtClean="0">
                          <a:solidFill>
                            <a:schemeClr val="tx1"/>
                          </a:solidFill>
                        </a:rPr>
                        <a:t>(1,08,000 in 3:2:1)</a:t>
                      </a:r>
                    </a:p>
                    <a:p>
                      <a:pPr algn="just"/>
                      <a:r>
                        <a:rPr lang="en-US" baseline="0" dirty="0" smtClean="0">
                          <a:solidFill>
                            <a:schemeClr val="tx1"/>
                          </a:solidFill>
                        </a:rPr>
                        <a:t>{1,00,000+24,000+25,000 = 1,49,000}</a:t>
                      </a:r>
                    </a:p>
                    <a:p>
                      <a:pPr algn="just"/>
                      <a:r>
                        <a:rPr lang="en-US" baseline="0" dirty="0" smtClean="0">
                          <a:solidFill>
                            <a:schemeClr val="tx1"/>
                          </a:solidFill>
                        </a:rPr>
                        <a:t>[1,49,000-41,000  =1,08,000]</a:t>
                      </a:r>
                    </a:p>
                    <a:p>
                      <a:pPr algn="l"/>
                      <a:endParaRPr lang="en-US" baseline="0" dirty="0" smtClean="0">
                        <a:solidFill>
                          <a:schemeClr val="tx1"/>
                        </a:solidFill>
                      </a:endParaRPr>
                    </a:p>
                  </a:txBody>
                  <a:tcPr>
                    <a:solidFill>
                      <a:schemeClr val="accent5">
                        <a:lumMod val="20000"/>
                        <a:lumOff val="80000"/>
                      </a:schemeClr>
                    </a:solidFill>
                  </a:tcPr>
                </a:tc>
                <a:tc>
                  <a:txBody>
                    <a:bodyPr/>
                    <a:lstStyle/>
                    <a:p>
                      <a:r>
                        <a:rPr lang="en-US" dirty="0" smtClean="0"/>
                        <a:t>3,000 </a:t>
                      </a:r>
                    </a:p>
                    <a:p>
                      <a:endParaRPr lang="en-US" dirty="0" smtClean="0"/>
                    </a:p>
                    <a:p>
                      <a:r>
                        <a:rPr lang="en-US" dirty="0" smtClean="0"/>
                        <a:t>---</a:t>
                      </a:r>
                    </a:p>
                    <a:p>
                      <a:endParaRPr lang="en-US" dirty="0" smtClean="0"/>
                    </a:p>
                    <a:p>
                      <a:r>
                        <a:rPr lang="en-US" dirty="0" smtClean="0"/>
                        <a:t> 3,000 </a:t>
                      </a:r>
                    </a:p>
                    <a:p>
                      <a:endParaRPr lang="en-US" dirty="0" smtClean="0"/>
                    </a:p>
                    <a:p>
                      <a:r>
                        <a:rPr lang="en-US" dirty="0" smtClean="0"/>
                        <a:t>-3,000  </a:t>
                      </a:r>
                    </a:p>
                    <a:p>
                      <a:r>
                        <a:rPr lang="en-US" dirty="0" smtClean="0"/>
                        <a:t>---</a:t>
                      </a:r>
                      <a:r>
                        <a:rPr lang="en-US" baseline="0" dirty="0" smtClean="0"/>
                        <a:t>  </a:t>
                      </a:r>
                    </a:p>
                    <a:p>
                      <a:r>
                        <a:rPr lang="en-US" baseline="0" dirty="0" smtClean="0"/>
                        <a:t>  18,200 </a:t>
                      </a:r>
                    </a:p>
                    <a:p>
                      <a:r>
                        <a:rPr lang="en-US" baseline="0" dirty="0" smtClean="0"/>
                        <a:t>- 18,200 </a:t>
                      </a:r>
                    </a:p>
                    <a:p>
                      <a:r>
                        <a:rPr lang="en-US" baseline="0" dirty="0" smtClean="0"/>
                        <a:t>---   </a:t>
                      </a:r>
                    </a:p>
                    <a:p>
                      <a:r>
                        <a:rPr lang="en-US" baseline="0" dirty="0" smtClean="0"/>
                        <a:t> 52,800  </a:t>
                      </a:r>
                    </a:p>
                    <a:p>
                      <a:r>
                        <a:rPr lang="en-US" baseline="0" dirty="0" smtClean="0"/>
                        <a:t>-11,800 </a:t>
                      </a:r>
                    </a:p>
                    <a:p>
                      <a:endParaRPr lang="en-US" baseline="0" dirty="0" smtClean="0"/>
                    </a:p>
                    <a:p>
                      <a:r>
                        <a:rPr lang="en-US" baseline="0" dirty="0" smtClean="0"/>
                        <a:t> 41,000</a:t>
                      </a:r>
                    </a:p>
                    <a:p>
                      <a:endParaRPr lang="en-US" dirty="0" smtClean="0"/>
                    </a:p>
                    <a:p>
                      <a:endParaRPr lang="en-US" dirty="0" smtClean="0"/>
                    </a:p>
                  </a:txBody>
                  <a:tcPr>
                    <a:solidFill>
                      <a:schemeClr val="accent5">
                        <a:lumMod val="20000"/>
                        <a:lumOff val="80000"/>
                      </a:schemeClr>
                    </a:solidFill>
                  </a:tcPr>
                </a:tc>
                <a:tc>
                  <a:txBody>
                    <a:bodyPr/>
                    <a:lstStyle/>
                    <a:p>
                      <a:r>
                        <a:rPr lang="en-US" dirty="0" smtClean="0"/>
                        <a:t>25,000 </a:t>
                      </a:r>
                    </a:p>
                    <a:p>
                      <a:endParaRPr lang="en-US" dirty="0" smtClean="0"/>
                    </a:p>
                    <a:p>
                      <a:r>
                        <a:rPr lang="en-US" dirty="0" smtClean="0"/>
                        <a:t>---</a:t>
                      </a:r>
                    </a:p>
                    <a:p>
                      <a:endParaRPr lang="en-US" dirty="0" smtClean="0"/>
                    </a:p>
                    <a:p>
                      <a:r>
                        <a:rPr lang="en-US" dirty="0" smtClean="0"/>
                        <a:t> 25,000 </a:t>
                      </a:r>
                    </a:p>
                    <a:p>
                      <a:endParaRPr lang="en-US" dirty="0" smtClean="0"/>
                    </a:p>
                    <a:p>
                      <a:r>
                        <a:rPr lang="en-US" dirty="0" smtClean="0"/>
                        <a:t>  3,000 </a:t>
                      </a:r>
                    </a:p>
                    <a:p>
                      <a:r>
                        <a:rPr lang="en-US" dirty="0" smtClean="0"/>
                        <a:t> 22,000 </a:t>
                      </a:r>
                    </a:p>
                    <a:p>
                      <a:r>
                        <a:rPr lang="en-US" dirty="0" smtClean="0"/>
                        <a:t>--- </a:t>
                      </a:r>
                    </a:p>
                    <a:p>
                      <a:r>
                        <a:rPr lang="en-US" dirty="0" smtClean="0"/>
                        <a:t>-18,200 </a:t>
                      </a:r>
                    </a:p>
                    <a:p>
                      <a:r>
                        <a:rPr lang="en-US" dirty="0" smtClean="0"/>
                        <a:t>   3,800 </a:t>
                      </a:r>
                    </a:p>
                    <a:p>
                      <a:r>
                        <a:rPr lang="en-US" dirty="0" smtClean="0"/>
                        <a:t> ----  </a:t>
                      </a:r>
                    </a:p>
                    <a:p>
                      <a:r>
                        <a:rPr lang="en-US" dirty="0" smtClean="0"/>
                        <a:t>-  3,800 </a:t>
                      </a:r>
                    </a:p>
                    <a:p>
                      <a:endParaRPr lang="en-US" dirty="0" smtClean="0"/>
                    </a:p>
                    <a:p>
                      <a:r>
                        <a:rPr lang="en-US" dirty="0" smtClean="0"/>
                        <a:t> ---- </a:t>
                      </a:r>
                    </a:p>
                    <a:p>
                      <a:r>
                        <a:rPr lang="en-US" baseline="0" dirty="0" smtClean="0"/>
                        <a:t> </a:t>
                      </a:r>
                      <a:r>
                        <a:rPr lang="en-US" dirty="0" smtClean="0"/>
                        <a:t> </a:t>
                      </a:r>
                      <a:endParaRPr lang="en-US" dirty="0" smtClean="0"/>
                    </a:p>
                    <a:p>
                      <a:endParaRPr lang="en-US" dirty="0" smtClean="0"/>
                    </a:p>
                    <a:p>
                      <a:r>
                        <a:rPr lang="en-US" dirty="0" smtClean="0"/>
                        <a:t> </a:t>
                      </a:r>
                      <a:endParaRPr lang="en-US" dirty="0"/>
                    </a:p>
                  </a:txBody>
                  <a:tcPr>
                    <a:solidFill>
                      <a:schemeClr val="accent5">
                        <a:lumMod val="20000"/>
                        <a:lumOff val="80000"/>
                      </a:schemeClr>
                    </a:solidFill>
                  </a:tcPr>
                </a:tc>
                <a:tc>
                  <a:txBody>
                    <a:bodyPr/>
                    <a:lstStyle/>
                    <a:p>
                      <a:r>
                        <a:rPr lang="en-US" dirty="0" smtClean="0"/>
                        <a:t>8,000 </a:t>
                      </a:r>
                    </a:p>
                    <a:p>
                      <a:endParaRPr lang="en-US" dirty="0" smtClean="0"/>
                    </a:p>
                    <a:p>
                      <a:r>
                        <a:rPr lang="en-US" dirty="0" smtClean="0"/>
                        <a:t>---</a:t>
                      </a:r>
                    </a:p>
                    <a:p>
                      <a:endParaRPr lang="en-US" dirty="0" smtClean="0"/>
                    </a:p>
                    <a:p>
                      <a:r>
                        <a:rPr lang="en-US" dirty="0" smtClean="0"/>
                        <a:t>8,000 </a:t>
                      </a:r>
                    </a:p>
                    <a:p>
                      <a:endParaRPr lang="en-US" dirty="0" smtClean="0"/>
                    </a:p>
                    <a:p>
                      <a:r>
                        <a:rPr lang="en-US" dirty="0" smtClean="0"/>
                        <a:t>---  </a:t>
                      </a:r>
                    </a:p>
                    <a:p>
                      <a:r>
                        <a:rPr lang="en-US" dirty="0" smtClean="0"/>
                        <a:t> 8,000 </a:t>
                      </a:r>
                    </a:p>
                    <a:p>
                      <a:r>
                        <a:rPr lang="en-US" dirty="0" smtClean="0"/>
                        <a:t>---</a:t>
                      </a:r>
                    </a:p>
                    <a:p>
                      <a:r>
                        <a:rPr lang="en-US" dirty="0" smtClean="0"/>
                        <a:t>---   </a:t>
                      </a:r>
                    </a:p>
                    <a:p>
                      <a:r>
                        <a:rPr lang="en-US" dirty="0" smtClean="0"/>
                        <a:t> 8,000 </a:t>
                      </a:r>
                    </a:p>
                    <a:p>
                      <a:r>
                        <a:rPr lang="en-US" dirty="0" smtClean="0"/>
                        <a:t>  ---- </a:t>
                      </a:r>
                    </a:p>
                    <a:p>
                      <a:r>
                        <a:rPr lang="en-US" dirty="0" smtClean="0"/>
                        <a:t>-8,000 </a:t>
                      </a:r>
                    </a:p>
                    <a:p>
                      <a:endParaRPr lang="en-US" dirty="0" smtClean="0"/>
                    </a:p>
                    <a:p>
                      <a:r>
                        <a:rPr lang="en-US" dirty="0" smtClean="0"/>
                        <a:t>---- </a:t>
                      </a:r>
                    </a:p>
                    <a:p>
                      <a:endParaRPr lang="en-US" dirty="0" smtClean="0"/>
                    </a:p>
                    <a:p>
                      <a:endParaRPr lang="en-US" dirty="0" smtClean="0"/>
                    </a:p>
                    <a:p>
                      <a:endParaRPr lang="en-US" dirty="0"/>
                    </a:p>
                  </a:txBody>
                  <a:tcPr>
                    <a:solidFill>
                      <a:schemeClr val="accent1">
                        <a:lumMod val="20000"/>
                        <a:lumOff val="80000"/>
                      </a:schemeClr>
                    </a:solidFill>
                  </a:tcPr>
                </a:tc>
                <a:tc>
                  <a:txBody>
                    <a:bodyPr/>
                    <a:lstStyle/>
                    <a:p>
                      <a:r>
                        <a:rPr lang="en-US" dirty="0" smtClean="0"/>
                        <a:t>94,000 </a:t>
                      </a:r>
                    </a:p>
                    <a:p>
                      <a:endParaRPr lang="en-US" dirty="0" smtClean="0"/>
                    </a:p>
                    <a:p>
                      <a:r>
                        <a:rPr lang="en-US" dirty="0" smtClean="0"/>
                        <a:t> </a:t>
                      </a:r>
                      <a:r>
                        <a:rPr lang="en-US" baseline="0" dirty="0" smtClean="0"/>
                        <a:t>  </a:t>
                      </a:r>
                      <a:r>
                        <a:rPr lang="en-US" dirty="0" smtClean="0"/>
                        <a:t>6,000 </a:t>
                      </a:r>
                    </a:p>
                    <a:p>
                      <a:endParaRPr lang="en-US" dirty="0" smtClean="0"/>
                    </a:p>
                    <a:p>
                      <a:r>
                        <a:rPr lang="en-US" dirty="0" smtClean="0"/>
                        <a:t>1,00,000 </a:t>
                      </a:r>
                    </a:p>
                    <a:p>
                      <a:endParaRPr lang="en-US" dirty="0" smtClean="0"/>
                    </a:p>
                    <a:p>
                      <a:r>
                        <a:rPr lang="en-US" dirty="0" smtClean="0"/>
                        <a:t>----</a:t>
                      </a:r>
                      <a:r>
                        <a:rPr lang="en-US" baseline="0" dirty="0" smtClean="0"/>
                        <a:t>  </a:t>
                      </a:r>
                    </a:p>
                    <a:p>
                      <a:r>
                        <a:rPr lang="en-US" baseline="0" dirty="0" smtClean="0"/>
                        <a:t>1,00,000 </a:t>
                      </a:r>
                    </a:p>
                    <a:p>
                      <a:r>
                        <a:rPr lang="en-US" baseline="0" dirty="0" smtClean="0"/>
                        <a:t>--- </a:t>
                      </a:r>
                    </a:p>
                    <a:p>
                      <a:r>
                        <a:rPr lang="en-US" baseline="0" dirty="0" smtClean="0"/>
                        <a:t>---  </a:t>
                      </a:r>
                    </a:p>
                    <a:p>
                      <a:r>
                        <a:rPr lang="en-US" baseline="0" dirty="0" smtClean="0"/>
                        <a:t>1,00,000 </a:t>
                      </a:r>
                    </a:p>
                    <a:p>
                      <a:r>
                        <a:rPr lang="en-US" baseline="0" dirty="0" smtClean="0"/>
                        <a:t>  ----  </a:t>
                      </a:r>
                    </a:p>
                    <a:p>
                      <a:r>
                        <a:rPr lang="en-US" baseline="0" dirty="0" smtClean="0"/>
                        <a:t>  ---- </a:t>
                      </a:r>
                    </a:p>
                    <a:p>
                      <a:endParaRPr lang="en-US" baseline="0" dirty="0" smtClean="0"/>
                    </a:p>
                    <a:p>
                      <a:r>
                        <a:rPr lang="en-US" baseline="0" dirty="0" smtClean="0"/>
                        <a:t>1,00,000 </a:t>
                      </a:r>
                    </a:p>
                    <a:p>
                      <a:endParaRPr lang="en-US" baseline="0" dirty="0" smtClean="0"/>
                    </a:p>
                    <a:p>
                      <a:endParaRPr lang="en-US" dirty="0" smtClean="0"/>
                    </a:p>
                    <a:p>
                      <a:endParaRPr lang="en-US" dirty="0" smtClean="0"/>
                    </a:p>
                    <a:p>
                      <a:r>
                        <a:rPr lang="en-US" dirty="0" smtClean="0"/>
                        <a:t>-54,000</a:t>
                      </a:r>
                      <a:endParaRPr lang="en-US" dirty="0" smtClean="0"/>
                    </a:p>
                    <a:p>
                      <a:r>
                        <a:rPr lang="en-US" dirty="0" smtClean="0"/>
                        <a:t>  </a:t>
                      </a:r>
                    </a:p>
                    <a:p>
                      <a:r>
                        <a:rPr lang="en-US" dirty="0" smtClean="0"/>
                        <a:t> 46,000</a:t>
                      </a:r>
                      <a:endParaRPr lang="en-US" dirty="0"/>
                    </a:p>
                  </a:txBody>
                  <a:tcPr>
                    <a:solidFill>
                      <a:schemeClr val="accent5">
                        <a:lumMod val="40000"/>
                        <a:lumOff val="60000"/>
                      </a:schemeClr>
                    </a:solidFill>
                  </a:tcPr>
                </a:tc>
                <a:tc>
                  <a:txBody>
                    <a:bodyPr/>
                    <a:lstStyle/>
                    <a:p>
                      <a:r>
                        <a:rPr lang="en-US" dirty="0" smtClean="0"/>
                        <a:t>20,000 </a:t>
                      </a:r>
                      <a:endParaRPr lang="en-US" dirty="0" smtClean="0"/>
                    </a:p>
                    <a:p>
                      <a:endParaRPr lang="en-US" dirty="0" smtClean="0"/>
                    </a:p>
                    <a:p>
                      <a:r>
                        <a:rPr lang="en-US" dirty="0" smtClean="0"/>
                        <a:t>  </a:t>
                      </a:r>
                      <a:r>
                        <a:rPr lang="en-US" dirty="0" smtClean="0"/>
                        <a:t>4,000 </a:t>
                      </a:r>
                      <a:endParaRPr lang="en-US" dirty="0" smtClean="0"/>
                    </a:p>
                    <a:p>
                      <a:endParaRPr lang="en-US" dirty="0" smtClean="0"/>
                    </a:p>
                    <a:p>
                      <a:r>
                        <a:rPr lang="en-US" dirty="0" smtClean="0"/>
                        <a:t>24,000 </a:t>
                      </a:r>
                    </a:p>
                    <a:p>
                      <a:endParaRPr lang="en-US" dirty="0" smtClean="0"/>
                    </a:p>
                    <a:p>
                      <a:r>
                        <a:rPr lang="en-US" dirty="0" smtClean="0"/>
                        <a:t>---   </a:t>
                      </a:r>
                    </a:p>
                    <a:p>
                      <a:r>
                        <a:rPr lang="en-US" dirty="0" smtClean="0"/>
                        <a:t>24,000 </a:t>
                      </a:r>
                    </a:p>
                    <a:p>
                      <a:r>
                        <a:rPr lang="en-US" dirty="0" smtClean="0"/>
                        <a:t>--- </a:t>
                      </a:r>
                      <a:r>
                        <a:rPr lang="en-US" dirty="0" smtClean="0"/>
                        <a:t> </a:t>
                      </a:r>
                      <a:endParaRPr lang="en-US" dirty="0" smtClean="0"/>
                    </a:p>
                    <a:p>
                      <a:r>
                        <a:rPr lang="en-US" dirty="0" smtClean="0"/>
                        <a:t>  ----- </a:t>
                      </a:r>
                    </a:p>
                    <a:p>
                      <a:r>
                        <a:rPr lang="en-US" dirty="0" smtClean="0"/>
                        <a:t> </a:t>
                      </a:r>
                      <a:r>
                        <a:rPr lang="en-US" dirty="0" smtClean="0"/>
                        <a:t>24,000 </a:t>
                      </a:r>
                      <a:r>
                        <a:rPr lang="en-US" dirty="0" smtClean="0"/>
                        <a:t>-----</a:t>
                      </a:r>
                      <a:r>
                        <a:rPr lang="en-US" baseline="0" dirty="0" smtClean="0"/>
                        <a:t> </a:t>
                      </a:r>
                    </a:p>
                    <a:p>
                      <a:r>
                        <a:rPr lang="en-US" baseline="0" dirty="0" smtClean="0"/>
                        <a:t>------ </a:t>
                      </a:r>
                      <a:endParaRPr lang="en-US" baseline="0" dirty="0" smtClean="0"/>
                    </a:p>
                    <a:p>
                      <a:r>
                        <a:rPr lang="en-US" baseline="0" dirty="0" smtClean="0"/>
                        <a:t>  </a:t>
                      </a:r>
                    </a:p>
                    <a:p>
                      <a:r>
                        <a:rPr lang="en-US" baseline="0" dirty="0" smtClean="0"/>
                        <a:t>24,000</a:t>
                      </a:r>
                    </a:p>
                    <a:p>
                      <a:endParaRPr lang="en-US" baseline="0" dirty="0" smtClean="0"/>
                    </a:p>
                    <a:p>
                      <a:endParaRPr lang="en-US" baseline="0" dirty="0" smtClean="0"/>
                    </a:p>
                    <a:p>
                      <a:endParaRPr lang="en-US" baseline="0" dirty="0" smtClean="0"/>
                    </a:p>
                    <a:p>
                      <a:r>
                        <a:rPr lang="en-US" baseline="0" dirty="0" smtClean="0"/>
                        <a:t>-36,000</a:t>
                      </a:r>
                    </a:p>
                    <a:p>
                      <a:endParaRPr lang="en-US" baseline="0" dirty="0" smtClean="0"/>
                    </a:p>
                    <a:p>
                      <a:r>
                        <a:rPr lang="en-US" baseline="0" dirty="0" smtClean="0"/>
                        <a:t>-12,000</a:t>
                      </a:r>
                    </a:p>
                    <a:p>
                      <a:endParaRPr lang="en-US" baseline="0" dirty="0" smtClean="0"/>
                    </a:p>
                  </a:txBody>
                  <a:tcPr>
                    <a:solidFill>
                      <a:schemeClr val="accent5">
                        <a:lumMod val="40000"/>
                        <a:lumOff val="60000"/>
                      </a:schemeClr>
                    </a:solidFill>
                  </a:tcPr>
                </a:tc>
                <a:tc>
                  <a:txBody>
                    <a:bodyPr/>
                    <a:lstStyle/>
                    <a:p>
                      <a:r>
                        <a:rPr lang="en-US" dirty="0" smtClean="0"/>
                        <a:t>23,000 </a:t>
                      </a:r>
                    </a:p>
                    <a:p>
                      <a:endParaRPr lang="en-US" dirty="0" smtClean="0"/>
                    </a:p>
                    <a:p>
                      <a:r>
                        <a:rPr lang="en-US" dirty="0" smtClean="0"/>
                        <a:t>   2,000 </a:t>
                      </a:r>
                    </a:p>
                    <a:p>
                      <a:endParaRPr lang="en-US" dirty="0" smtClean="0"/>
                    </a:p>
                    <a:p>
                      <a:r>
                        <a:rPr lang="en-US" dirty="0" smtClean="0"/>
                        <a:t>25,000  </a:t>
                      </a:r>
                    </a:p>
                    <a:p>
                      <a:endParaRPr lang="en-US" dirty="0" smtClean="0"/>
                    </a:p>
                    <a:p>
                      <a:r>
                        <a:rPr lang="en-US" dirty="0" smtClean="0"/>
                        <a:t>---   </a:t>
                      </a:r>
                    </a:p>
                    <a:p>
                      <a:r>
                        <a:rPr lang="en-US" dirty="0" smtClean="0"/>
                        <a:t>25,000 </a:t>
                      </a:r>
                    </a:p>
                    <a:p>
                      <a:r>
                        <a:rPr lang="en-US" dirty="0" smtClean="0"/>
                        <a:t>--- </a:t>
                      </a:r>
                    </a:p>
                    <a:p>
                      <a:r>
                        <a:rPr lang="en-US" dirty="0" smtClean="0"/>
                        <a:t>---  </a:t>
                      </a:r>
                    </a:p>
                    <a:p>
                      <a:r>
                        <a:rPr lang="en-US" dirty="0" smtClean="0"/>
                        <a:t>25,000  ----</a:t>
                      </a:r>
                    </a:p>
                    <a:p>
                      <a:r>
                        <a:rPr lang="en-US" dirty="0" smtClean="0"/>
                        <a:t>----</a:t>
                      </a:r>
                      <a:r>
                        <a:rPr lang="en-US" baseline="0" dirty="0" smtClean="0"/>
                        <a:t> </a:t>
                      </a:r>
                    </a:p>
                    <a:p>
                      <a:endParaRPr lang="en-US" baseline="0" dirty="0" smtClean="0"/>
                    </a:p>
                    <a:p>
                      <a:r>
                        <a:rPr lang="en-US" baseline="0" dirty="0" smtClean="0"/>
                        <a:t>25,000 </a:t>
                      </a:r>
                      <a:endParaRPr lang="en-US" baseline="0" dirty="0" smtClean="0"/>
                    </a:p>
                    <a:p>
                      <a:endParaRPr lang="en-US" baseline="0" dirty="0" smtClean="0"/>
                    </a:p>
                    <a:p>
                      <a:endParaRPr lang="en-US" baseline="0" dirty="0" smtClean="0"/>
                    </a:p>
                    <a:p>
                      <a:endParaRPr lang="en-US" baseline="0" dirty="0" smtClean="0"/>
                    </a:p>
                    <a:p>
                      <a:r>
                        <a:rPr lang="en-US" baseline="0" dirty="0" smtClean="0"/>
                        <a:t>-18,000   </a:t>
                      </a:r>
                      <a:endParaRPr lang="en-US" baseline="0" dirty="0" smtClean="0"/>
                    </a:p>
                    <a:p>
                      <a:endParaRPr lang="en-US" baseline="0" dirty="0" smtClean="0"/>
                    </a:p>
                    <a:p>
                      <a:r>
                        <a:rPr lang="en-US" baseline="0" dirty="0" smtClean="0"/>
                        <a:t>    7,000</a:t>
                      </a:r>
                      <a:endParaRPr lang="en-US" baseline="0" dirty="0" smtClean="0"/>
                    </a:p>
                  </a:txBody>
                  <a:tcPr>
                    <a:solidFill>
                      <a:schemeClr val="accent5">
                        <a:lumMod val="40000"/>
                        <a:lumOff val="60000"/>
                      </a:schemeClr>
                    </a:solidFill>
                  </a:tcPr>
                </a:tc>
              </a:tr>
            </a:tbl>
          </a:graphicData>
        </a:graphic>
      </p:graphicFrame>
      <p:cxnSp>
        <p:nvCxnSpPr>
          <p:cNvPr id="9" name="Straight Connector 8"/>
          <p:cNvCxnSpPr/>
          <p:nvPr/>
        </p:nvCxnSpPr>
        <p:spPr>
          <a:xfrm>
            <a:off x="3124200" y="2362200"/>
            <a:ext cx="601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124200" y="3200400"/>
            <a:ext cx="6019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124200" y="3962400"/>
            <a:ext cx="6019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200400" y="4953000"/>
            <a:ext cx="5562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248400" y="6629400"/>
            <a:ext cx="2895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381000"/>
          </a:xfrm>
        </p:spPr>
        <p:style>
          <a:lnRef idx="2">
            <a:schemeClr val="accent1"/>
          </a:lnRef>
          <a:fillRef idx="1">
            <a:schemeClr val="lt1"/>
          </a:fillRef>
          <a:effectRef idx="0">
            <a:schemeClr val="accent1"/>
          </a:effectRef>
          <a:fontRef idx="minor">
            <a:schemeClr val="dk1"/>
          </a:fontRef>
        </p:style>
        <p:txBody>
          <a:bodyPr>
            <a:normAutofit fontScale="90000"/>
          </a:bodyPr>
          <a:lstStyle/>
          <a:p>
            <a:pPr algn="l"/>
            <a:r>
              <a:rPr lang="en-US" sz="3200" dirty="0" smtClean="0"/>
              <a:t>continues…..</a:t>
            </a:r>
            <a:endParaRPr lang="en-US" sz="3200" dirty="0"/>
          </a:p>
        </p:txBody>
      </p:sp>
      <p:graphicFrame>
        <p:nvGraphicFramePr>
          <p:cNvPr id="4" name="Content Placeholder 3"/>
          <p:cNvGraphicFramePr>
            <a:graphicFrameLocks noGrp="1"/>
          </p:cNvGraphicFramePr>
          <p:nvPr>
            <p:ph idx="1"/>
          </p:nvPr>
        </p:nvGraphicFramePr>
        <p:xfrm>
          <a:off x="152401" y="457200"/>
          <a:ext cx="8839198" cy="6795108"/>
        </p:xfrm>
        <a:graphic>
          <a:graphicData uri="http://schemas.openxmlformats.org/drawingml/2006/table">
            <a:tbl>
              <a:tblPr firstRow="1" bandRow="1">
                <a:tableStyleId>{5C22544A-7EE6-4342-B048-85BDC9FD1C3A}</a:tableStyleId>
              </a:tblPr>
              <a:tblGrid>
                <a:gridCol w="845083"/>
                <a:gridCol w="2660116"/>
                <a:gridCol w="914400"/>
                <a:gridCol w="650898"/>
                <a:gridCol w="768257"/>
                <a:gridCol w="1075560"/>
                <a:gridCol w="1002975"/>
                <a:gridCol w="921909"/>
              </a:tblGrid>
              <a:tr h="668628">
                <a:tc>
                  <a:txBody>
                    <a:bodyPr/>
                    <a:lstStyle/>
                    <a:p>
                      <a:r>
                        <a:rPr lang="en-US" sz="1800" dirty="0" smtClean="0"/>
                        <a:t>Month</a:t>
                      </a:r>
                      <a:endParaRPr lang="en-US" sz="1800" dirty="0"/>
                    </a:p>
                  </a:txBody>
                  <a:tcPr/>
                </a:tc>
                <a:tc>
                  <a:txBody>
                    <a:bodyPr/>
                    <a:lstStyle/>
                    <a:p>
                      <a:r>
                        <a:rPr lang="en-US" sz="1800" dirty="0" smtClean="0"/>
                        <a:t>Particulars</a:t>
                      </a:r>
                      <a:endParaRPr lang="en-US" sz="1800" dirty="0"/>
                    </a:p>
                  </a:txBody>
                  <a:tcPr/>
                </a:tc>
                <a:tc>
                  <a:txBody>
                    <a:bodyPr/>
                    <a:lstStyle/>
                    <a:p>
                      <a:r>
                        <a:rPr lang="en-US" sz="1800" dirty="0" smtClean="0"/>
                        <a:t>Cash</a:t>
                      </a:r>
                      <a:endParaRPr lang="en-US" sz="1800" dirty="0"/>
                    </a:p>
                  </a:txBody>
                  <a:tcPr/>
                </a:tc>
                <a:tc>
                  <a:txBody>
                    <a:bodyPr/>
                    <a:lstStyle/>
                    <a:p>
                      <a:r>
                        <a:rPr lang="en-US" sz="1800" dirty="0" smtClean="0"/>
                        <a:t>Cr.</a:t>
                      </a:r>
                      <a:endParaRPr lang="en-US" sz="1800" dirty="0"/>
                    </a:p>
                  </a:txBody>
                  <a:tcPr/>
                </a:tc>
                <a:tc>
                  <a:txBody>
                    <a:bodyPr/>
                    <a:lstStyle/>
                    <a:p>
                      <a:r>
                        <a:rPr lang="en-US" sz="1800" dirty="0" smtClean="0"/>
                        <a:t>A’s Loan</a:t>
                      </a:r>
                      <a:endParaRPr lang="en-US" sz="1800" dirty="0"/>
                    </a:p>
                  </a:txBody>
                  <a:tcPr/>
                </a:tc>
                <a:tc>
                  <a:txBody>
                    <a:bodyPr/>
                    <a:lstStyle/>
                    <a:p>
                      <a:r>
                        <a:rPr lang="en-US" sz="1800" dirty="0" smtClean="0"/>
                        <a:t>A</a:t>
                      </a:r>
                      <a:endParaRPr lang="en-US" sz="1800" dirty="0"/>
                    </a:p>
                  </a:txBody>
                  <a:tcPr/>
                </a:tc>
                <a:tc>
                  <a:txBody>
                    <a:bodyPr/>
                    <a:lstStyle/>
                    <a:p>
                      <a:r>
                        <a:rPr lang="en-US" sz="1800" dirty="0" smtClean="0"/>
                        <a:t>B</a:t>
                      </a:r>
                      <a:endParaRPr lang="en-US" sz="1800" dirty="0"/>
                    </a:p>
                  </a:txBody>
                  <a:tcPr/>
                </a:tc>
                <a:tc>
                  <a:txBody>
                    <a:bodyPr/>
                    <a:lstStyle/>
                    <a:p>
                      <a:r>
                        <a:rPr lang="en-US" sz="1800" dirty="0" smtClean="0"/>
                        <a:t>C</a:t>
                      </a:r>
                      <a:endParaRPr lang="en-US" sz="1800" dirty="0"/>
                    </a:p>
                  </a:txBody>
                  <a:tcPr/>
                </a:tc>
              </a:tr>
              <a:tr h="6113172">
                <a:tc>
                  <a:txBody>
                    <a:bodyPr/>
                    <a:lstStyle/>
                    <a:p>
                      <a:r>
                        <a:rPr lang="en-US" sz="1800" dirty="0" smtClean="0">
                          <a:solidFill>
                            <a:schemeClr val="tx1"/>
                          </a:solidFill>
                        </a:rPr>
                        <a:t>March</a:t>
                      </a:r>
                      <a:r>
                        <a:rPr lang="en-US" sz="1800" dirty="0" smtClean="0">
                          <a:solidFill>
                            <a:schemeClr val="bg1">
                              <a:lumMod val="50000"/>
                            </a:schemeClr>
                          </a:solidFill>
                        </a:rPr>
                        <a:t> </a:t>
                      </a:r>
                    </a:p>
                    <a:p>
                      <a:endParaRPr lang="en-US" sz="1800" dirty="0" smtClean="0">
                        <a:solidFill>
                          <a:schemeClr val="bg1">
                            <a:lumMod val="50000"/>
                          </a:schemeClr>
                        </a:solidFill>
                      </a:endParaRPr>
                    </a:p>
                    <a:p>
                      <a:endParaRPr lang="en-US" sz="1800" dirty="0" smtClean="0">
                        <a:solidFill>
                          <a:schemeClr val="bg1">
                            <a:lumMod val="50000"/>
                          </a:schemeClr>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r>
                        <a:rPr lang="en-US" sz="1800" dirty="0" smtClean="0">
                          <a:solidFill>
                            <a:schemeClr val="tx1"/>
                          </a:solidFill>
                        </a:rPr>
                        <a:t>May </a:t>
                      </a: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r>
                        <a:rPr lang="en-US" sz="1800" dirty="0" smtClean="0">
                          <a:solidFill>
                            <a:schemeClr val="tx1"/>
                          </a:solidFill>
                        </a:rPr>
                        <a:t>July</a:t>
                      </a:r>
                      <a:endParaRPr lang="en-US" sz="1800" dirty="0">
                        <a:solidFill>
                          <a:schemeClr val="tx1"/>
                        </a:solidFill>
                      </a:endParaRPr>
                    </a:p>
                  </a:txBody>
                  <a:tcPr>
                    <a:solidFill>
                      <a:schemeClr val="accent5">
                        <a:lumMod val="20000"/>
                        <a:lumOff val="80000"/>
                      </a:schemeClr>
                    </a:solidFill>
                  </a:tcPr>
                </a:tc>
                <a:tc>
                  <a:txBody>
                    <a:bodyPr/>
                    <a:lstStyle/>
                    <a:p>
                      <a:pPr algn="r"/>
                      <a:r>
                        <a:rPr lang="en-US" sz="1800" baseline="0" dirty="0" smtClean="0">
                          <a:solidFill>
                            <a:srgbClr val="FF0000"/>
                          </a:solidFill>
                        </a:rPr>
                        <a:t>Balances</a:t>
                      </a:r>
                    </a:p>
                    <a:p>
                      <a:pPr algn="just"/>
                      <a:r>
                        <a:rPr lang="en-US" sz="1800" baseline="0" dirty="0" smtClean="0">
                          <a:solidFill>
                            <a:srgbClr val="FF0000"/>
                          </a:solidFill>
                        </a:rPr>
                        <a:t>B’s </a:t>
                      </a:r>
                      <a:r>
                        <a:rPr lang="en-US" sz="1800" baseline="0" dirty="0" smtClean="0">
                          <a:solidFill>
                            <a:schemeClr val="tx1"/>
                          </a:solidFill>
                        </a:rPr>
                        <a:t>deficiency borne by A and C in their capital ratio i.e.1,00,000: 25,000 or 4:1  </a:t>
                      </a:r>
                    </a:p>
                    <a:p>
                      <a:pPr algn="just"/>
                      <a:r>
                        <a:rPr lang="en-US" sz="1800" dirty="0" smtClean="0">
                          <a:solidFill>
                            <a:srgbClr val="FF0000"/>
                          </a:solidFill>
                        </a:rPr>
                        <a:t>Thus, payment of </a:t>
                      </a:r>
                      <a:r>
                        <a:rPr lang="en-US" sz="1800" dirty="0" smtClean="0">
                          <a:solidFill>
                            <a:schemeClr val="tx1"/>
                          </a:solidFill>
                        </a:rPr>
                        <a:t>41,000 to A &amp; C  </a:t>
                      </a:r>
                    </a:p>
                    <a:p>
                      <a:pPr algn="r"/>
                      <a:r>
                        <a:rPr lang="en-US" sz="1800" dirty="0" smtClean="0">
                          <a:solidFill>
                            <a:srgbClr val="FF0000"/>
                          </a:solidFill>
                        </a:rPr>
                        <a:t>Balance due</a:t>
                      </a:r>
                    </a:p>
                    <a:p>
                      <a:pPr algn="l"/>
                      <a:r>
                        <a:rPr lang="en-US" sz="1800" dirty="0" smtClean="0">
                          <a:solidFill>
                            <a:schemeClr val="tx1"/>
                          </a:solidFill>
                        </a:rPr>
                        <a:t>Gross Realization</a:t>
                      </a:r>
                      <a:r>
                        <a:rPr lang="en-US" sz="1800" baseline="0" dirty="0" smtClean="0">
                          <a:solidFill>
                            <a:schemeClr val="tx1"/>
                          </a:solidFill>
                        </a:rPr>
                        <a:t> </a:t>
                      </a:r>
                    </a:p>
                    <a:p>
                      <a:pPr algn="l"/>
                      <a:r>
                        <a:rPr lang="en-US" sz="1800" baseline="0" dirty="0" smtClean="0">
                          <a:solidFill>
                            <a:srgbClr val="FF0000"/>
                          </a:solidFill>
                        </a:rPr>
                        <a:t>Maximum loss  64,500 </a:t>
                      </a:r>
                      <a:r>
                        <a:rPr lang="en-US" sz="1800" baseline="0" dirty="0" smtClean="0">
                          <a:solidFill>
                            <a:schemeClr val="tx1"/>
                          </a:solidFill>
                        </a:rPr>
                        <a:t> in ratio 3:2:1</a:t>
                      </a:r>
                    </a:p>
                    <a:p>
                      <a:pPr algn="just"/>
                      <a:r>
                        <a:rPr lang="en-US" sz="1800" baseline="0" dirty="0" smtClean="0">
                          <a:solidFill>
                            <a:schemeClr val="tx1"/>
                          </a:solidFill>
                        </a:rPr>
                        <a:t>(63,600+24,000+ 20,400 = 1,08,000)</a:t>
                      </a:r>
                    </a:p>
                    <a:p>
                      <a:pPr algn="just"/>
                      <a:r>
                        <a:rPr lang="en-US" sz="1800" baseline="0" dirty="0" smtClean="0">
                          <a:solidFill>
                            <a:schemeClr val="tx1"/>
                          </a:solidFill>
                        </a:rPr>
                        <a:t>{1,08,000-43,500 =64,500}</a:t>
                      </a:r>
                    </a:p>
                    <a:p>
                      <a:pPr algn="just"/>
                      <a:r>
                        <a:rPr lang="en-US" sz="1800" baseline="0" dirty="0" smtClean="0">
                          <a:solidFill>
                            <a:schemeClr val="tx1"/>
                          </a:solidFill>
                        </a:rPr>
                        <a:t>Thus, Payment of 43, 500 </a:t>
                      </a:r>
                    </a:p>
                    <a:p>
                      <a:pPr algn="just"/>
                      <a:r>
                        <a:rPr lang="en-US" sz="1800" baseline="0" dirty="0" smtClean="0">
                          <a:solidFill>
                            <a:schemeClr val="tx1"/>
                          </a:solidFill>
                        </a:rPr>
                        <a:t>to A ,B &amp; C  </a:t>
                      </a:r>
                    </a:p>
                    <a:p>
                      <a:pPr algn="r"/>
                      <a:r>
                        <a:rPr lang="en-US" sz="1800" baseline="0" dirty="0" smtClean="0">
                          <a:solidFill>
                            <a:srgbClr val="FF0000"/>
                          </a:solidFill>
                        </a:rPr>
                        <a:t>Balance Due </a:t>
                      </a:r>
                    </a:p>
                    <a:p>
                      <a:pPr algn="l"/>
                      <a:r>
                        <a:rPr lang="en-US" sz="1800" baseline="0" dirty="0" smtClean="0">
                          <a:solidFill>
                            <a:schemeClr val="tx1"/>
                          </a:solidFill>
                        </a:rPr>
                        <a:t>Gross realization </a:t>
                      </a:r>
                    </a:p>
                    <a:p>
                      <a:pPr algn="l"/>
                      <a:r>
                        <a:rPr lang="en-US" sz="1800" baseline="0" dirty="0" smtClean="0">
                          <a:solidFill>
                            <a:srgbClr val="FF0000"/>
                          </a:solidFill>
                        </a:rPr>
                        <a:t>Final loss 28,500 </a:t>
                      </a:r>
                      <a:r>
                        <a:rPr lang="en-US" sz="1800" baseline="0" dirty="0" smtClean="0">
                          <a:solidFill>
                            <a:schemeClr val="tx1"/>
                          </a:solidFill>
                        </a:rPr>
                        <a:t>in 3:2:1 </a:t>
                      </a:r>
                    </a:p>
                    <a:p>
                      <a:pPr algn="l"/>
                      <a:r>
                        <a:rPr lang="en-US" sz="1800" baseline="0" dirty="0" smtClean="0">
                          <a:solidFill>
                            <a:schemeClr val="tx1"/>
                          </a:solidFill>
                        </a:rPr>
                        <a:t>(32,250+21,500+10,750= 64,500)</a:t>
                      </a:r>
                    </a:p>
                    <a:p>
                      <a:pPr algn="l"/>
                      <a:r>
                        <a:rPr lang="en-US" sz="1800" baseline="0" dirty="0" smtClean="0">
                          <a:solidFill>
                            <a:schemeClr val="tx1"/>
                          </a:solidFill>
                        </a:rPr>
                        <a:t>{64,500-36,000=28,500}</a:t>
                      </a:r>
                    </a:p>
                    <a:p>
                      <a:pPr algn="l"/>
                      <a:r>
                        <a:rPr lang="en-US" sz="1800" baseline="0" dirty="0" smtClean="0">
                          <a:solidFill>
                            <a:srgbClr val="FF0000"/>
                          </a:solidFill>
                        </a:rPr>
                        <a:t>Payment to A,B &amp; C</a:t>
                      </a:r>
                      <a:endParaRPr lang="en-US" sz="1800" dirty="0" smtClean="0">
                        <a:solidFill>
                          <a:srgbClr val="FF0000"/>
                        </a:solidFill>
                      </a:endParaRPr>
                    </a:p>
                  </a:txBody>
                  <a:tcPr>
                    <a:solidFill>
                      <a:schemeClr val="accent5">
                        <a:lumMod val="20000"/>
                        <a:lumOff val="80000"/>
                      </a:schemeClr>
                    </a:solidFill>
                  </a:tcPr>
                </a:tc>
                <a:tc>
                  <a:txBody>
                    <a:bodyPr/>
                    <a:lstStyle/>
                    <a:p>
                      <a:endParaRPr lang="en-US" sz="1800" dirty="0" smtClean="0"/>
                    </a:p>
                    <a:p>
                      <a:endParaRPr lang="en-US" sz="1800" dirty="0" smtClean="0"/>
                    </a:p>
                    <a:p>
                      <a:endParaRPr lang="en-US" sz="1800" dirty="0" smtClean="0"/>
                    </a:p>
                    <a:p>
                      <a:endParaRPr lang="en-US" sz="1800" dirty="0" smtClean="0"/>
                    </a:p>
                    <a:p>
                      <a:r>
                        <a:rPr lang="en-US" sz="1800" dirty="0" smtClean="0"/>
                        <a:t>41,000 </a:t>
                      </a:r>
                    </a:p>
                    <a:p>
                      <a:endParaRPr lang="en-US" sz="1800" dirty="0" smtClean="0"/>
                    </a:p>
                    <a:p>
                      <a:r>
                        <a:rPr lang="en-US" sz="1800" dirty="0" smtClean="0"/>
                        <a:t>-------</a:t>
                      </a:r>
                    </a:p>
                    <a:p>
                      <a:r>
                        <a:rPr lang="en-US" sz="1800" dirty="0" smtClean="0"/>
                        <a:t>43,500</a:t>
                      </a:r>
                    </a:p>
                    <a:p>
                      <a:endParaRPr lang="en-US" sz="1800" dirty="0" smtClean="0"/>
                    </a:p>
                    <a:p>
                      <a:endParaRPr lang="en-US" sz="1800" dirty="0" smtClean="0"/>
                    </a:p>
                    <a:p>
                      <a:endParaRPr lang="en-US" sz="1800" dirty="0" smtClean="0"/>
                    </a:p>
                    <a:p>
                      <a:endParaRPr lang="en-US" sz="1800" dirty="0" smtClean="0"/>
                    </a:p>
                    <a:p>
                      <a:endParaRPr lang="en-US" sz="1800" dirty="0" smtClean="0"/>
                    </a:p>
                    <a:p>
                      <a:r>
                        <a:rPr lang="en-US" sz="1800" dirty="0" smtClean="0"/>
                        <a:t>43,500</a:t>
                      </a:r>
                    </a:p>
                    <a:p>
                      <a:endParaRPr lang="en-US" sz="1800" dirty="0" smtClean="0"/>
                    </a:p>
                    <a:p>
                      <a:r>
                        <a:rPr lang="en-US" sz="1800" dirty="0" smtClean="0"/>
                        <a:t>----</a:t>
                      </a:r>
                    </a:p>
                    <a:p>
                      <a:r>
                        <a:rPr lang="en-US" sz="1800" dirty="0" smtClean="0"/>
                        <a:t>36,000</a:t>
                      </a:r>
                    </a:p>
                    <a:p>
                      <a:endParaRPr lang="en-US" sz="1800" dirty="0" smtClean="0"/>
                    </a:p>
                    <a:p>
                      <a:endParaRPr lang="en-US" sz="1800" dirty="0" smtClean="0"/>
                    </a:p>
                    <a:p>
                      <a:endParaRPr lang="en-US" sz="1800" dirty="0" smtClean="0"/>
                    </a:p>
                    <a:p>
                      <a:endParaRPr lang="en-US" sz="1800" dirty="0" smtClean="0"/>
                    </a:p>
                    <a:p>
                      <a:r>
                        <a:rPr lang="en-US" sz="1800" dirty="0" smtClean="0"/>
                        <a:t>36,000</a:t>
                      </a:r>
                      <a:endParaRPr lang="en-US" sz="1800" dirty="0"/>
                    </a:p>
                  </a:txBody>
                  <a:tcPr>
                    <a:solidFill>
                      <a:schemeClr val="accent5">
                        <a:lumMod val="20000"/>
                        <a:lumOff val="80000"/>
                      </a:schemeClr>
                    </a:solidFill>
                  </a:tcPr>
                </a:tc>
                <a:tc>
                  <a:txBody>
                    <a:bodyPr/>
                    <a:lstStyle/>
                    <a:p>
                      <a:endParaRPr lang="en-US" sz="1800" dirty="0" smtClean="0"/>
                    </a:p>
                    <a:p>
                      <a:endParaRPr lang="en-US" sz="1800" dirty="0" smtClean="0"/>
                    </a:p>
                    <a:p>
                      <a:endParaRPr lang="en-US" sz="1800" dirty="0" smtClean="0"/>
                    </a:p>
                    <a:p>
                      <a:endParaRPr lang="en-US" sz="1800" dirty="0" smtClean="0"/>
                    </a:p>
                    <a:p>
                      <a:r>
                        <a:rPr lang="en-US" sz="1800" dirty="0" smtClean="0"/>
                        <a:t> </a:t>
                      </a:r>
                    </a:p>
                    <a:p>
                      <a:endParaRPr lang="en-US" sz="1800" dirty="0" smtClean="0"/>
                    </a:p>
                    <a:p>
                      <a:r>
                        <a:rPr lang="en-US" sz="1800" dirty="0" smtClean="0"/>
                        <a:t> </a:t>
                      </a:r>
                    </a:p>
                    <a:p>
                      <a:endParaRPr lang="en-US" sz="1800" dirty="0" smtClean="0"/>
                    </a:p>
                    <a:p>
                      <a:endParaRPr lang="en-US" sz="1800" dirty="0" smtClean="0"/>
                    </a:p>
                  </a:txBody>
                  <a:tcPr>
                    <a:solidFill>
                      <a:schemeClr val="accent5">
                        <a:lumMod val="20000"/>
                        <a:lumOff val="80000"/>
                      </a:schemeClr>
                    </a:solidFill>
                  </a:tcPr>
                </a:tc>
                <a:tc>
                  <a:txBody>
                    <a:bodyPr/>
                    <a:lstStyle/>
                    <a:p>
                      <a:endParaRPr lang="en-US" sz="1800" dirty="0" smtClean="0"/>
                    </a:p>
                    <a:p>
                      <a:endParaRPr lang="en-US" sz="1800" dirty="0" smtClean="0"/>
                    </a:p>
                    <a:p>
                      <a:endParaRPr lang="en-US" sz="1800" dirty="0" smtClean="0"/>
                    </a:p>
                  </a:txBody>
                  <a:tcPr>
                    <a:solidFill>
                      <a:schemeClr val="accent1">
                        <a:lumMod val="20000"/>
                        <a:lumOff val="80000"/>
                      </a:schemeClr>
                    </a:solidFill>
                  </a:tcPr>
                </a:tc>
                <a:tc>
                  <a:txBody>
                    <a:bodyPr/>
                    <a:lstStyle/>
                    <a:p>
                      <a:r>
                        <a:rPr lang="en-US" sz="1800" dirty="0" smtClean="0"/>
                        <a:t>+46,000 </a:t>
                      </a:r>
                    </a:p>
                    <a:p>
                      <a:endParaRPr lang="en-US" sz="1800" dirty="0" smtClean="0"/>
                    </a:p>
                    <a:p>
                      <a:endParaRPr lang="en-US" sz="1800" dirty="0" smtClean="0"/>
                    </a:p>
                    <a:p>
                      <a:r>
                        <a:rPr lang="en-US" sz="1800" dirty="0" smtClean="0"/>
                        <a:t> -   9,600 </a:t>
                      </a:r>
                    </a:p>
                    <a:p>
                      <a:r>
                        <a:rPr lang="en-US" sz="1800" dirty="0" smtClean="0"/>
                        <a:t>36,400 </a:t>
                      </a:r>
                    </a:p>
                    <a:p>
                      <a:endParaRPr lang="en-US" sz="1800" dirty="0" smtClean="0"/>
                    </a:p>
                    <a:p>
                      <a:r>
                        <a:rPr lang="en-US" sz="1800" dirty="0" smtClean="0"/>
                        <a:t>63,600 </a:t>
                      </a:r>
                    </a:p>
                    <a:p>
                      <a:r>
                        <a:rPr lang="en-US" sz="1800" dirty="0" smtClean="0"/>
                        <a:t>--- --- </a:t>
                      </a:r>
                    </a:p>
                    <a:p>
                      <a:endParaRPr lang="en-US" sz="1800" dirty="0" smtClean="0"/>
                    </a:p>
                    <a:p>
                      <a:endParaRPr lang="en-US" sz="1800" dirty="0" smtClean="0"/>
                    </a:p>
                    <a:p>
                      <a:endParaRPr lang="en-US" sz="1800" dirty="0" smtClean="0"/>
                    </a:p>
                    <a:p>
                      <a:endParaRPr lang="en-US" sz="1800" dirty="0" smtClean="0"/>
                    </a:p>
                    <a:p>
                      <a:r>
                        <a:rPr lang="en-US" sz="1800" dirty="0" smtClean="0"/>
                        <a:t>-32,250</a:t>
                      </a:r>
                    </a:p>
                    <a:p>
                      <a:r>
                        <a:rPr lang="en-US" sz="1800" dirty="0" smtClean="0"/>
                        <a:t>31,350</a:t>
                      </a:r>
                    </a:p>
                    <a:p>
                      <a:endParaRPr lang="en-US" sz="1800" dirty="0" smtClean="0"/>
                    </a:p>
                    <a:p>
                      <a:r>
                        <a:rPr lang="en-US" sz="1800" dirty="0" smtClean="0"/>
                        <a:t>32,250</a:t>
                      </a:r>
                    </a:p>
                    <a:p>
                      <a:r>
                        <a:rPr lang="en-US" sz="1800" dirty="0" smtClean="0"/>
                        <a:t>------</a:t>
                      </a:r>
                    </a:p>
                    <a:p>
                      <a:endParaRPr lang="en-US" sz="1800" dirty="0" smtClean="0"/>
                    </a:p>
                    <a:p>
                      <a:r>
                        <a:rPr lang="en-US" sz="1800" dirty="0" smtClean="0"/>
                        <a:t>-14,250</a:t>
                      </a:r>
                    </a:p>
                    <a:p>
                      <a:endParaRPr lang="en-US" sz="1800" dirty="0" smtClean="0"/>
                    </a:p>
                    <a:p>
                      <a:endParaRPr lang="en-US" sz="1800" dirty="0" smtClean="0"/>
                    </a:p>
                    <a:p>
                      <a:r>
                        <a:rPr lang="en-US" sz="1800" dirty="0" smtClean="0"/>
                        <a:t>18,000</a:t>
                      </a:r>
                      <a:endParaRPr lang="en-US" sz="1800" dirty="0" smtClean="0"/>
                    </a:p>
                  </a:txBody>
                  <a:tcPr>
                    <a:solidFill>
                      <a:schemeClr val="accent5">
                        <a:lumMod val="40000"/>
                        <a:lumOff val="60000"/>
                      </a:schemeClr>
                    </a:solidFill>
                  </a:tcPr>
                </a:tc>
                <a:tc>
                  <a:txBody>
                    <a:bodyPr/>
                    <a:lstStyle/>
                    <a:p>
                      <a:pPr>
                        <a:buFontTx/>
                        <a:buNone/>
                      </a:pPr>
                      <a:r>
                        <a:rPr lang="en-US" sz="1800" dirty="0" smtClean="0"/>
                        <a:t>-12,000</a:t>
                      </a:r>
                    </a:p>
                    <a:p>
                      <a:pPr>
                        <a:buFontTx/>
                        <a:buNone/>
                      </a:pPr>
                      <a:endParaRPr lang="en-US" sz="1800" dirty="0" smtClean="0"/>
                    </a:p>
                    <a:p>
                      <a:pPr>
                        <a:buFontTx/>
                        <a:buNone/>
                      </a:pPr>
                      <a:endParaRPr lang="en-US" sz="1800" dirty="0" smtClean="0"/>
                    </a:p>
                    <a:p>
                      <a:pPr>
                        <a:buFontTx/>
                        <a:buNone/>
                      </a:pPr>
                      <a:r>
                        <a:rPr lang="en-US" sz="1800" dirty="0" smtClean="0"/>
                        <a:t>+12,000</a:t>
                      </a:r>
                    </a:p>
                    <a:p>
                      <a:pPr>
                        <a:buFontTx/>
                        <a:buNone/>
                      </a:pPr>
                      <a:r>
                        <a:rPr lang="en-US" sz="1800" dirty="0" smtClean="0"/>
                        <a:t>----</a:t>
                      </a:r>
                    </a:p>
                    <a:p>
                      <a:pPr>
                        <a:buFontTx/>
                        <a:buNone/>
                      </a:pPr>
                      <a:endParaRPr lang="en-US" sz="1800" dirty="0" smtClean="0"/>
                    </a:p>
                    <a:p>
                      <a:pPr>
                        <a:buFontTx/>
                        <a:buNone/>
                      </a:pPr>
                      <a:r>
                        <a:rPr lang="en-US" sz="1800" dirty="0" smtClean="0"/>
                        <a:t>24,000 </a:t>
                      </a:r>
                    </a:p>
                    <a:p>
                      <a:pPr>
                        <a:buFontTx/>
                        <a:buNone/>
                      </a:pPr>
                      <a:r>
                        <a:rPr lang="en-US" sz="1800" dirty="0" smtClean="0"/>
                        <a:t>------</a:t>
                      </a:r>
                    </a:p>
                    <a:p>
                      <a:pPr>
                        <a:buFontTx/>
                        <a:buNone/>
                      </a:pPr>
                      <a:endParaRPr lang="en-US" sz="1800" dirty="0" smtClean="0"/>
                    </a:p>
                    <a:p>
                      <a:pPr>
                        <a:buFontTx/>
                        <a:buNone/>
                      </a:pPr>
                      <a:endParaRPr lang="en-US" sz="1800" dirty="0" smtClean="0"/>
                    </a:p>
                    <a:p>
                      <a:pPr>
                        <a:buFontTx/>
                        <a:buNone/>
                      </a:pPr>
                      <a:endParaRPr lang="en-US" sz="1800" dirty="0" smtClean="0"/>
                    </a:p>
                    <a:p>
                      <a:pPr>
                        <a:buFontTx/>
                        <a:buNone/>
                      </a:pPr>
                      <a:endParaRPr lang="en-US" sz="1800" dirty="0" smtClean="0"/>
                    </a:p>
                    <a:p>
                      <a:pPr>
                        <a:buFontTx/>
                        <a:buNone/>
                      </a:pPr>
                      <a:r>
                        <a:rPr lang="en-US" sz="1800" dirty="0" smtClean="0"/>
                        <a:t>-21,500</a:t>
                      </a:r>
                    </a:p>
                    <a:p>
                      <a:pPr>
                        <a:buFontTx/>
                        <a:buNone/>
                      </a:pPr>
                      <a:r>
                        <a:rPr lang="en-US" sz="1800" dirty="0" smtClean="0"/>
                        <a:t>    2,500  </a:t>
                      </a:r>
                    </a:p>
                    <a:p>
                      <a:pPr>
                        <a:buFontTx/>
                        <a:buNone/>
                      </a:pPr>
                      <a:endParaRPr lang="en-US" sz="1800" dirty="0" smtClean="0"/>
                    </a:p>
                    <a:p>
                      <a:pPr>
                        <a:buFontTx/>
                        <a:buNone/>
                      </a:pPr>
                      <a:r>
                        <a:rPr lang="en-US" sz="1800" dirty="0" smtClean="0"/>
                        <a:t> 21,500</a:t>
                      </a:r>
                    </a:p>
                    <a:p>
                      <a:pPr>
                        <a:buFontTx/>
                        <a:buNone/>
                      </a:pPr>
                      <a:r>
                        <a:rPr lang="en-US" sz="1800" dirty="0" smtClean="0"/>
                        <a:t>------</a:t>
                      </a:r>
                    </a:p>
                    <a:p>
                      <a:pPr>
                        <a:buFontTx/>
                        <a:buNone/>
                      </a:pPr>
                      <a:endParaRPr lang="en-US" sz="1800" dirty="0" smtClean="0"/>
                    </a:p>
                    <a:p>
                      <a:pPr>
                        <a:buFontTx/>
                        <a:buNone/>
                      </a:pPr>
                      <a:r>
                        <a:rPr lang="en-US" sz="1800" dirty="0" smtClean="0"/>
                        <a:t>-9,500</a:t>
                      </a:r>
                    </a:p>
                    <a:p>
                      <a:pPr>
                        <a:buFontTx/>
                        <a:buNone/>
                      </a:pPr>
                      <a:endParaRPr lang="en-US" sz="1800" dirty="0" smtClean="0"/>
                    </a:p>
                    <a:p>
                      <a:pPr>
                        <a:buFontTx/>
                        <a:buNone/>
                      </a:pPr>
                      <a:endParaRPr lang="en-US" sz="1800" dirty="0" smtClean="0"/>
                    </a:p>
                    <a:p>
                      <a:pPr>
                        <a:buFontTx/>
                        <a:buNone/>
                      </a:pPr>
                      <a:r>
                        <a:rPr lang="en-US" sz="1800" dirty="0" smtClean="0"/>
                        <a:t>12,000</a:t>
                      </a:r>
                      <a:endParaRPr lang="en-US" sz="1800" dirty="0"/>
                    </a:p>
                  </a:txBody>
                  <a:tcPr>
                    <a:solidFill>
                      <a:schemeClr val="accent5">
                        <a:lumMod val="40000"/>
                        <a:lumOff val="60000"/>
                      </a:schemeClr>
                    </a:solidFill>
                  </a:tcPr>
                </a:tc>
                <a:tc>
                  <a:txBody>
                    <a:bodyPr/>
                    <a:lstStyle/>
                    <a:p>
                      <a:r>
                        <a:rPr lang="en-US" sz="1800" dirty="0" smtClean="0"/>
                        <a:t> +7,000 </a:t>
                      </a:r>
                    </a:p>
                    <a:p>
                      <a:endParaRPr lang="en-US" sz="1800" dirty="0" smtClean="0"/>
                    </a:p>
                    <a:p>
                      <a:endParaRPr lang="en-US" sz="1800" dirty="0" smtClean="0"/>
                    </a:p>
                    <a:p>
                      <a:pPr>
                        <a:buFontTx/>
                        <a:buChar char="-"/>
                      </a:pPr>
                      <a:r>
                        <a:rPr lang="en-US" sz="1800" dirty="0" smtClean="0"/>
                        <a:t>2,400</a:t>
                      </a:r>
                    </a:p>
                    <a:p>
                      <a:pPr>
                        <a:buFontTx/>
                        <a:buNone/>
                      </a:pPr>
                      <a:r>
                        <a:rPr lang="en-US" sz="1800" dirty="0" smtClean="0"/>
                        <a:t>4,600</a:t>
                      </a:r>
                    </a:p>
                    <a:p>
                      <a:pPr>
                        <a:buFontTx/>
                        <a:buNone/>
                      </a:pPr>
                      <a:endParaRPr lang="en-US" sz="1800" dirty="0" smtClean="0"/>
                    </a:p>
                    <a:p>
                      <a:pPr>
                        <a:buFontTx/>
                        <a:buNone/>
                      </a:pPr>
                      <a:r>
                        <a:rPr lang="en-US" sz="1800" dirty="0" smtClean="0"/>
                        <a:t>20,400  </a:t>
                      </a:r>
                    </a:p>
                    <a:p>
                      <a:pPr>
                        <a:buFontTx/>
                        <a:buNone/>
                      </a:pPr>
                      <a:r>
                        <a:rPr lang="en-US" sz="1800" dirty="0" smtClean="0"/>
                        <a:t>------</a:t>
                      </a:r>
                    </a:p>
                    <a:p>
                      <a:pPr>
                        <a:buFontTx/>
                        <a:buNone/>
                      </a:pPr>
                      <a:endParaRPr lang="en-US" sz="1800" dirty="0" smtClean="0"/>
                    </a:p>
                    <a:p>
                      <a:pPr>
                        <a:buFontTx/>
                        <a:buNone/>
                      </a:pPr>
                      <a:endParaRPr lang="en-US" sz="1800" dirty="0" smtClean="0"/>
                    </a:p>
                    <a:p>
                      <a:pPr>
                        <a:buFontTx/>
                        <a:buNone/>
                      </a:pPr>
                      <a:endParaRPr lang="en-US" sz="1800" dirty="0" smtClean="0"/>
                    </a:p>
                    <a:p>
                      <a:pPr>
                        <a:buFontTx/>
                        <a:buNone/>
                      </a:pPr>
                      <a:endParaRPr lang="en-US" sz="1800" dirty="0" smtClean="0"/>
                    </a:p>
                    <a:p>
                      <a:pPr>
                        <a:buFontTx/>
                        <a:buNone/>
                      </a:pPr>
                      <a:r>
                        <a:rPr lang="en-US" sz="1800" dirty="0" smtClean="0"/>
                        <a:t>-10,750</a:t>
                      </a:r>
                    </a:p>
                    <a:p>
                      <a:pPr>
                        <a:buFontTx/>
                        <a:buNone/>
                      </a:pPr>
                      <a:r>
                        <a:rPr lang="en-US" sz="1800" dirty="0" smtClean="0"/>
                        <a:t>    9,650</a:t>
                      </a:r>
                    </a:p>
                    <a:p>
                      <a:pPr>
                        <a:buFontTx/>
                        <a:buNone/>
                      </a:pPr>
                      <a:endParaRPr lang="en-US" sz="1800" dirty="0" smtClean="0"/>
                    </a:p>
                    <a:p>
                      <a:pPr>
                        <a:buFontTx/>
                        <a:buNone/>
                      </a:pPr>
                      <a:r>
                        <a:rPr lang="en-US" sz="1800" dirty="0" smtClean="0"/>
                        <a:t>10,750</a:t>
                      </a:r>
                    </a:p>
                    <a:p>
                      <a:pPr>
                        <a:buFontTx/>
                        <a:buNone/>
                      </a:pPr>
                      <a:r>
                        <a:rPr lang="en-US" sz="1800" dirty="0" smtClean="0"/>
                        <a:t>-----</a:t>
                      </a:r>
                    </a:p>
                    <a:p>
                      <a:pPr>
                        <a:buFontTx/>
                        <a:buNone/>
                      </a:pPr>
                      <a:endParaRPr lang="en-US" sz="1800" dirty="0" smtClean="0"/>
                    </a:p>
                    <a:p>
                      <a:pPr>
                        <a:buFontTx/>
                        <a:buNone/>
                      </a:pPr>
                      <a:r>
                        <a:rPr lang="en-US" sz="1800" dirty="0" smtClean="0"/>
                        <a:t>-4,750</a:t>
                      </a:r>
                    </a:p>
                    <a:p>
                      <a:pPr>
                        <a:buFontTx/>
                        <a:buNone/>
                      </a:pPr>
                      <a:endParaRPr lang="en-US" sz="1800" dirty="0" smtClean="0"/>
                    </a:p>
                    <a:p>
                      <a:pPr>
                        <a:buFontTx/>
                        <a:buNone/>
                      </a:pPr>
                      <a:endParaRPr lang="en-US" sz="1800" dirty="0" smtClean="0"/>
                    </a:p>
                    <a:p>
                      <a:pPr>
                        <a:buFontTx/>
                        <a:buNone/>
                      </a:pPr>
                      <a:r>
                        <a:rPr lang="en-US" sz="1800" dirty="0" smtClean="0"/>
                        <a:t>6,000</a:t>
                      </a:r>
                      <a:endParaRPr lang="en-US" sz="1800" dirty="0"/>
                    </a:p>
                  </a:txBody>
                  <a:tcPr>
                    <a:solidFill>
                      <a:schemeClr val="accent5">
                        <a:lumMod val="40000"/>
                        <a:lumOff val="60000"/>
                      </a:schemeClr>
                    </a:solidFill>
                  </a:tcPr>
                </a:tc>
              </a:tr>
            </a:tbl>
          </a:graphicData>
        </a:graphic>
      </p:graphicFrame>
      <p:cxnSp>
        <p:nvCxnSpPr>
          <p:cNvPr id="9" name="Straight Connector 8"/>
          <p:cNvCxnSpPr/>
          <p:nvPr/>
        </p:nvCxnSpPr>
        <p:spPr>
          <a:xfrm>
            <a:off x="3581400" y="2286000"/>
            <a:ext cx="556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657600" y="4724400"/>
            <a:ext cx="533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657600" y="2667000"/>
            <a:ext cx="5486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733800" y="5105400"/>
            <a:ext cx="5181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57600" y="6856412"/>
            <a:ext cx="5257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82962"/>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THANKS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TotalTime>
  <Words>1622</Words>
  <Application>Microsoft Office PowerPoint</Application>
  <PresentationFormat>On-screen Show (4:3)</PresentationFormat>
  <Paragraphs>775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Partnership Accounts-Piecemeal Distribution</vt:lpstr>
      <vt:lpstr>Introduction of Piecemeal Distribution</vt:lpstr>
      <vt:lpstr>Continues…</vt:lpstr>
      <vt:lpstr>Proportionate Capital Method</vt:lpstr>
      <vt:lpstr>Illustration </vt:lpstr>
      <vt:lpstr>Continues…</vt:lpstr>
      <vt:lpstr>Solution</vt:lpstr>
      <vt:lpstr>Calculation of Surplus or excess capital</vt:lpstr>
      <vt:lpstr>Statement showing piecemeal distribution of Cash</vt:lpstr>
      <vt:lpstr>continues…..</vt:lpstr>
      <vt:lpstr>Maximum Loss Method</vt:lpstr>
      <vt:lpstr>Which method should be adopted</vt:lpstr>
      <vt:lpstr>Illustration</vt:lpstr>
      <vt:lpstr>Statement showing piecemeal distribution of Cash</vt:lpstr>
      <vt:lpstr>continues…..</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Partnership Accounts-Piecemeal Distribution</dc:title>
  <dc:creator>Ridhi</dc:creator>
  <cp:lastModifiedBy>Ridhi</cp:lastModifiedBy>
  <cp:revision>148</cp:revision>
  <dcterms:created xsi:type="dcterms:W3CDTF">2020-03-31T08:01:27Z</dcterms:created>
  <dcterms:modified xsi:type="dcterms:W3CDTF">2020-04-01T09:23:33Z</dcterms:modified>
</cp:coreProperties>
</file>